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3" r:id="rId1"/>
  </p:sldMasterIdLst>
  <p:notesMasterIdLst>
    <p:notesMasterId r:id="rId12"/>
  </p:notesMasterIdLst>
  <p:sldIdLst>
    <p:sldId id="256" r:id="rId2"/>
    <p:sldId id="258" r:id="rId3"/>
    <p:sldId id="343" r:id="rId4"/>
    <p:sldId id="345" r:id="rId5"/>
    <p:sldId id="346" r:id="rId6"/>
    <p:sldId id="347" r:id="rId7"/>
    <p:sldId id="348" r:id="rId8"/>
    <p:sldId id="349" r:id="rId9"/>
    <p:sldId id="350" r:id="rId10"/>
    <p:sldId id="35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520"/>
    <p:restoredTop sz="94679"/>
  </p:normalViewPr>
  <p:slideViewPr>
    <p:cSldViewPr snapToGrid="0" snapToObjects="1">
      <p:cViewPr varScale="1">
        <p:scale>
          <a:sx n="66" d="100"/>
          <a:sy n="66" d="100"/>
        </p:scale>
        <p:origin x="224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40DBA-B675-174B-AB25-197861506C97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E8AA4-7971-2A40-93A0-5103E044B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9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11/14/19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51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11/14/19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11/14/19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4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11/14/19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4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11/14/19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44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11/14/19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8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11/14/19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11/14/19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7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11/14/19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3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4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11/14/19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2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11/14/19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4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62" r:id="rId6"/>
    <p:sldLayoutId id="2147483757" r:id="rId7"/>
    <p:sldLayoutId id="2147483758" r:id="rId8"/>
    <p:sldLayoutId id="2147483759" r:id="rId9"/>
    <p:sldLayoutId id="2147483761" r:id="rId10"/>
    <p:sldLayoutId id="214748376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3984F2-1587-421F-B1A7-01A4045ECD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2810"/>
          <a:stretch/>
        </p:blipFill>
        <p:spPr>
          <a:xfrm>
            <a:off x="-32" y="10"/>
            <a:ext cx="12192031" cy="491506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B4FB531-34DA-4777-9BD5-5B885DC38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15076"/>
            <a:ext cx="12188952" cy="194292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E833D3-024C-5643-BF5C-2DF9B5786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195" y="5120639"/>
            <a:ext cx="7780743" cy="128016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</a:rPr>
              <a:t>Chapter 3:  Elements &amp; 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4800" dirty="0">
                <a:solidFill>
                  <a:srgbClr val="FFFFFF"/>
                </a:solidFill>
              </a:rPr>
              <a:t>The Periodic Table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BDACC7-58F7-2541-B89F-CD14B30A4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9580" y="5120639"/>
            <a:ext cx="3626192" cy="128016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Valence electrons and Periodic Table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751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page9image44092144">
            <a:extLst>
              <a:ext uri="{FF2B5EF4-FFF2-40B4-BE49-F238E27FC236}">
                <a16:creationId xmlns:a16="http://schemas.microsoft.com/office/drawing/2014/main" id="{C62983D9-E948-4548-A87D-A6ABBA183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750" y="2553493"/>
            <a:ext cx="3510916" cy="312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833252" y="631825"/>
            <a:ext cx="10525496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</a:rPr>
              <a:t>Practice:  Draw Sodium 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05350E8-226E-4C4D-BF5A-AFDC6F8E40F8}"/>
              </a:ext>
            </a:extLst>
          </p:cNvPr>
          <p:cNvSpPr>
            <a:spLocks/>
          </p:cNvSpPr>
          <p:nvPr/>
        </p:nvSpPr>
        <p:spPr bwMode="auto">
          <a:xfrm>
            <a:off x="117586" y="1869557"/>
            <a:ext cx="7746782" cy="423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ts val="20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 sz="2000"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9pPr>
          </a:lstStyle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Atomic number  =</a:t>
            </a:r>
          </a:p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Atomic mass  = </a:t>
            </a:r>
          </a:p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Protons  = </a:t>
            </a:r>
          </a:p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Neutrons  = </a:t>
            </a:r>
          </a:p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Electrons = </a:t>
            </a:r>
          </a:p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Valence Electrons =             	Stable?</a:t>
            </a:r>
          </a:p>
          <a:p>
            <a:pPr marL="0" indent="0" eaLnBrk="1" hangingPunct="1">
              <a:buNone/>
            </a:pPr>
            <a:endParaRPr lang="en-US" altLang="en-US" sz="3200" dirty="0">
              <a:solidFill>
                <a:schemeClr val="tx1"/>
              </a:solidFill>
            </a:endParaRPr>
          </a:p>
        </p:txBody>
      </p:sp>
      <p:sp>
        <p:nvSpPr>
          <p:cNvPr id="22" name="Text Box 11">
            <a:extLst>
              <a:ext uri="{FF2B5EF4-FFF2-40B4-BE49-F238E27FC236}">
                <a16:creationId xmlns:a16="http://schemas.microsoft.com/office/drawing/2014/main" id="{1EF4017C-4524-2A4F-8C8C-639D99106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3566" y="3407816"/>
            <a:ext cx="786834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11</a:t>
            </a:r>
            <a:endParaRPr lang="en-CA" sz="3600" dirty="0"/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17A0BECF-C011-5548-BC33-5AE5422AE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7960" y="4211658"/>
            <a:ext cx="786834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12</a:t>
            </a:r>
            <a:endParaRPr lang="en-CA" sz="3600" dirty="0"/>
          </a:p>
        </p:txBody>
      </p:sp>
      <p:sp>
        <p:nvSpPr>
          <p:cNvPr id="24" name="Text Box 11">
            <a:extLst>
              <a:ext uri="{FF2B5EF4-FFF2-40B4-BE49-F238E27FC236}">
                <a16:creationId xmlns:a16="http://schemas.microsoft.com/office/drawing/2014/main" id="{A1016A02-F5AD-1945-8D35-CFA25B2CE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551" y="5015500"/>
            <a:ext cx="786834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11</a:t>
            </a:r>
            <a:endParaRPr lang="en-CA" sz="3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6B902-8524-BF40-95E0-FBFEE15ECF1E}"/>
              </a:ext>
            </a:extLst>
          </p:cNvPr>
          <p:cNvSpPr txBox="1"/>
          <p:nvPr/>
        </p:nvSpPr>
        <p:spPr>
          <a:xfrm>
            <a:off x="9129103" y="3603355"/>
            <a:ext cx="115536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bg1"/>
                </a:solidFill>
              </a:rPr>
              <a:t>Na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3D170F-1ECE-DE4E-A407-5F218A0DE1BF}"/>
              </a:ext>
            </a:extLst>
          </p:cNvPr>
          <p:cNvSpPr/>
          <p:nvPr/>
        </p:nvSpPr>
        <p:spPr>
          <a:xfrm>
            <a:off x="8515544" y="3992709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96CECF1-C9CE-3647-95EE-BE7580C5AC9F}"/>
              </a:ext>
            </a:extLst>
          </p:cNvPr>
          <p:cNvSpPr/>
          <p:nvPr/>
        </p:nvSpPr>
        <p:spPr>
          <a:xfrm>
            <a:off x="10422252" y="3896637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7161EE2-D36A-4A4C-A4C5-74C57F08F0B5}"/>
              </a:ext>
            </a:extLst>
          </p:cNvPr>
          <p:cNvSpPr/>
          <p:nvPr/>
        </p:nvSpPr>
        <p:spPr>
          <a:xfrm>
            <a:off x="10746368" y="4153186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8D0B616-1B0B-E74F-A8DF-0A1508EB3D6D}"/>
              </a:ext>
            </a:extLst>
          </p:cNvPr>
          <p:cNvSpPr/>
          <p:nvPr/>
        </p:nvSpPr>
        <p:spPr>
          <a:xfrm>
            <a:off x="10743986" y="3640088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5D2F763-C7DD-E845-B2E7-C161E5E05957}"/>
              </a:ext>
            </a:extLst>
          </p:cNvPr>
          <p:cNvSpPr/>
          <p:nvPr/>
        </p:nvSpPr>
        <p:spPr>
          <a:xfrm>
            <a:off x="9173179" y="2782175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8BA1D95-8A5C-B04B-8CB0-D8F61288C9AD}"/>
              </a:ext>
            </a:extLst>
          </p:cNvPr>
          <p:cNvSpPr/>
          <p:nvPr/>
        </p:nvSpPr>
        <p:spPr>
          <a:xfrm>
            <a:off x="8193810" y="4247644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5A2D5B4-11FB-224F-BE2E-30D2469EC906}"/>
              </a:ext>
            </a:extLst>
          </p:cNvPr>
          <p:cNvSpPr/>
          <p:nvPr/>
        </p:nvSpPr>
        <p:spPr>
          <a:xfrm>
            <a:off x="8193810" y="3742685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4612322-F844-3843-A872-5650E4F17720}"/>
              </a:ext>
            </a:extLst>
          </p:cNvPr>
          <p:cNvSpPr/>
          <p:nvPr/>
        </p:nvSpPr>
        <p:spPr>
          <a:xfrm>
            <a:off x="9751520" y="2782175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E6DCAD0-079D-D543-8416-F3FCF395925D}"/>
              </a:ext>
            </a:extLst>
          </p:cNvPr>
          <p:cNvSpPr/>
          <p:nvPr/>
        </p:nvSpPr>
        <p:spPr>
          <a:xfrm>
            <a:off x="9188715" y="5079303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AA3A3A1-E696-9E49-BC64-628384BC0931}"/>
              </a:ext>
            </a:extLst>
          </p:cNvPr>
          <p:cNvSpPr/>
          <p:nvPr/>
        </p:nvSpPr>
        <p:spPr>
          <a:xfrm>
            <a:off x="9751520" y="5079303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5BDBB5D-A472-4143-8A1C-55620CCD5C52}"/>
              </a:ext>
            </a:extLst>
          </p:cNvPr>
          <p:cNvSpPr/>
          <p:nvPr/>
        </p:nvSpPr>
        <p:spPr>
          <a:xfrm>
            <a:off x="9191097" y="2395982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11">
            <a:extLst>
              <a:ext uri="{FF2B5EF4-FFF2-40B4-BE49-F238E27FC236}">
                <a16:creationId xmlns:a16="http://schemas.microsoft.com/office/drawing/2014/main" id="{1CE054ED-82AD-E84E-A5ED-A6557E483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3283" y="5779724"/>
            <a:ext cx="518849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1</a:t>
            </a:r>
            <a:endParaRPr lang="en-CA" sz="3600" dirty="0"/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6C0A7CF8-6BB7-894A-A3E7-5A4313730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7037" y="5779723"/>
            <a:ext cx="786834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No</a:t>
            </a:r>
            <a:endParaRPr lang="en-CA" sz="3600" dirty="0"/>
          </a:p>
        </p:txBody>
      </p:sp>
      <p:sp>
        <p:nvSpPr>
          <p:cNvPr id="28" name="Text Box 11">
            <a:extLst>
              <a:ext uri="{FF2B5EF4-FFF2-40B4-BE49-F238E27FC236}">
                <a16:creationId xmlns:a16="http://schemas.microsoft.com/office/drawing/2014/main" id="{CBEE084D-677B-0247-8510-000E1BC28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2750" y="1907161"/>
            <a:ext cx="786834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11</a:t>
            </a:r>
            <a:endParaRPr lang="en-CA" sz="3600" dirty="0"/>
          </a:p>
        </p:txBody>
      </p:sp>
      <p:sp>
        <p:nvSpPr>
          <p:cNvPr id="31" name="Text Box 11">
            <a:extLst>
              <a:ext uri="{FF2B5EF4-FFF2-40B4-BE49-F238E27FC236}">
                <a16:creationId xmlns:a16="http://schemas.microsoft.com/office/drawing/2014/main" id="{4574CAC1-455B-B842-83C0-2881C929B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0040" y="2646342"/>
            <a:ext cx="786834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23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1102367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28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833252" y="631825"/>
            <a:ext cx="10525496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</a:rPr>
              <a:t>REVIEW: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EC0D52C-A834-CD49-A088-B04AE9CEF150}"/>
              </a:ext>
            </a:extLst>
          </p:cNvPr>
          <p:cNvSpPr>
            <a:spLocks/>
          </p:cNvSpPr>
          <p:nvPr/>
        </p:nvSpPr>
        <p:spPr bwMode="auto">
          <a:xfrm>
            <a:off x="348190" y="2157536"/>
            <a:ext cx="44989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ts val="20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 sz="2000"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endParaRPr lang="en-US" altLang="en-US" sz="4000" dirty="0">
              <a:solidFill>
                <a:schemeClr val="tx1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05350E8-226E-4C4D-BF5A-AFDC6F8E40F8}"/>
              </a:ext>
            </a:extLst>
          </p:cNvPr>
          <p:cNvSpPr>
            <a:spLocks/>
          </p:cNvSpPr>
          <p:nvPr/>
        </p:nvSpPr>
        <p:spPr bwMode="auto">
          <a:xfrm>
            <a:off x="158408" y="1911203"/>
            <a:ext cx="11864259" cy="414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ts val="20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 sz="2000"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Atomic number = _______________</a:t>
            </a:r>
          </a:p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In a neutral atom, number of protons = number of ________</a:t>
            </a:r>
          </a:p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Electrons are outside the nucleus in the ______________</a:t>
            </a:r>
          </a:p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Atomic mass = Protons + _________</a:t>
            </a:r>
          </a:p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Number of neutrons = Atomic mass - ______________</a:t>
            </a:r>
            <a:endParaRPr lang="en-US" altLang="en-US" sz="3200" dirty="0">
              <a:solidFill>
                <a:schemeClr val="tx1"/>
              </a:solidFill>
            </a:endParaRP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95589C79-906D-DA47-9E23-B4CA298CB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814" y="1937277"/>
            <a:ext cx="2710563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# of Protons</a:t>
            </a:r>
            <a:endParaRPr lang="en-CA" sz="3600" dirty="0"/>
          </a:p>
        </p:txBody>
      </p:sp>
      <p:sp>
        <p:nvSpPr>
          <p:cNvPr id="19" name="Text Box 11">
            <a:extLst>
              <a:ext uri="{FF2B5EF4-FFF2-40B4-BE49-F238E27FC236}">
                <a16:creationId xmlns:a16="http://schemas.microsoft.com/office/drawing/2014/main" id="{AC7A0F4C-558B-5044-A51C-8C2EE6439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9146" y="2743619"/>
            <a:ext cx="2041007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electrons</a:t>
            </a:r>
            <a:endParaRPr lang="en-CA" sz="3600" dirty="0"/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C940020D-A195-3847-BC99-AAEF49091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6245" y="3544791"/>
            <a:ext cx="3238436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electron cloud</a:t>
            </a:r>
            <a:endParaRPr lang="en-CA" sz="3600" dirty="0"/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413BB2C6-3974-3D4B-9CC0-881B34B54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5503" y="5167213"/>
            <a:ext cx="3238436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Atomic number</a:t>
            </a:r>
            <a:endParaRPr lang="en-CA" sz="3600" dirty="0"/>
          </a:p>
        </p:txBody>
      </p:sp>
      <p:sp>
        <p:nvSpPr>
          <p:cNvPr id="24" name="Text Box 11">
            <a:extLst>
              <a:ext uri="{FF2B5EF4-FFF2-40B4-BE49-F238E27FC236}">
                <a16:creationId xmlns:a16="http://schemas.microsoft.com/office/drawing/2014/main" id="{80A6F9D8-F8BF-AE4D-B7BC-3B7DDDB90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567" y="4358156"/>
            <a:ext cx="2041007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Neutrons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93925755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833251" y="0"/>
            <a:ext cx="11200339" cy="16224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</a:rPr>
              <a:t>Energy Levels:  </a:t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>How are electrons arranged in an atom?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EC0D52C-A834-CD49-A088-B04AE9CEF150}"/>
              </a:ext>
            </a:extLst>
          </p:cNvPr>
          <p:cNvSpPr>
            <a:spLocks/>
          </p:cNvSpPr>
          <p:nvPr/>
        </p:nvSpPr>
        <p:spPr bwMode="auto">
          <a:xfrm>
            <a:off x="348190" y="2157536"/>
            <a:ext cx="44989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ts val="20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 sz="2000"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endParaRPr lang="en-US" altLang="en-US" sz="4000" dirty="0">
              <a:solidFill>
                <a:schemeClr val="tx1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05350E8-226E-4C4D-BF5A-AFDC6F8E40F8}"/>
              </a:ext>
            </a:extLst>
          </p:cNvPr>
          <p:cNvSpPr>
            <a:spLocks/>
          </p:cNvSpPr>
          <p:nvPr/>
        </p:nvSpPr>
        <p:spPr bwMode="auto">
          <a:xfrm>
            <a:off x="158409" y="1911203"/>
            <a:ext cx="8213696" cy="4557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ts val="20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 sz="2000"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r>
              <a:rPr lang="en-US" altLang="en-US" sz="3400" dirty="0">
                <a:solidFill>
                  <a:schemeClr val="tx1"/>
                </a:solidFill>
              </a:rPr>
              <a:t>All of the electrons are arranged in  _____________ in the electron cloud.</a:t>
            </a:r>
          </a:p>
          <a:p>
            <a:pPr marL="457200" lvl="1" indent="0" eaLnBrk="1" hangingPunct="1">
              <a:buNone/>
            </a:pPr>
            <a:r>
              <a:rPr lang="en-US" altLang="en-US" sz="3400" dirty="0">
                <a:solidFill>
                  <a:schemeClr val="tx1"/>
                </a:solidFill>
              </a:rPr>
              <a:t>*Also called “__________”</a:t>
            </a:r>
          </a:p>
          <a:p>
            <a:pPr eaLnBrk="1" hangingPunct="1"/>
            <a:r>
              <a:rPr lang="en-US" altLang="en-US" sz="3400" dirty="0">
                <a:solidFill>
                  <a:schemeClr val="tx1"/>
                </a:solidFill>
              </a:rPr>
              <a:t>1</a:t>
            </a:r>
            <a:r>
              <a:rPr lang="en-US" altLang="en-US" sz="3400" baseline="30000" dirty="0">
                <a:solidFill>
                  <a:schemeClr val="tx1"/>
                </a:solidFill>
              </a:rPr>
              <a:t>st</a:t>
            </a:r>
            <a:r>
              <a:rPr lang="en-US" altLang="en-US" sz="3400" dirty="0">
                <a:solidFill>
                  <a:schemeClr val="tx1"/>
                </a:solidFill>
              </a:rPr>
              <a:t> energy level = max of ______ electrons</a:t>
            </a:r>
          </a:p>
          <a:p>
            <a:pPr eaLnBrk="1" hangingPunct="1"/>
            <a:r>
              <a:rPr lang="en-US" altLang="en-US" sz="3400" dirty="0">
                <a:solidFill>
                  <a:schemeClr val="tx1"/>
                </a:solidFill>
              </a:rPr>
              <a:t>2</a:t>
            </a:r>
            <a:r>
              <a:rPr lang="en-US" altLang="en-US" sz="3400" baseline="30000" dirty="0">
                <a:solidFill>
                  <a:schemeClr val="tx1"/>
                </a:solidFill>
              </a:rPr>
              <a:t>nd</a:t>
            </a:r>
            <a:r>
              <a:rPr lang="en-US" altLang="en-US" sz="3400" dirty="0">
                <a:solidFill>
                  <a:schemeClr val="tx1"/>
                </a:solidFill>
              </a:rPr>
              <a:t> energy level = max of ______ electrons</a:t>
            </a:r>
          </a:p>
          <a:p>
            <a:pPr eaLnBrk="1" hangingPunct="1"/>
            <a:r>
              <a:rPr lang="en-US" altLang="en-US" sz="3400" dirty="0">
                <a:solidFill>
                  <a:schemeClr val="tx1"/>
                </a:solidFill>
              </a:rPr>
              <a:t>3</a:t>
            </a:r>
            <a:r>
              <a:rPr lang="en-US" altLang="en-US" sz="3400" baseline="30000" dirty="0">
                <a:solidFill>
                  <a:schemeClr val="tx1"/>
                </a:solidFill>
              </a:rPr>
              <a:t>rd</a:t>
            </a:r>
            <a:r>
              <a:rPr lang="en-US" altLang="en-US" sz="3400" dirty="0">
                <a:solidFill>
                  <a:schemeClr val="tx1"/>
                </a:solidFill>
              </a:rPr>
              <a:t> energy level = max of _______ electrons</a:t>
            </a:r>
          </a:p>
        </p:txBody>
      </p:sp>
      <p:pic>
        <p:nvPicPr>
          <p:cNvPr id="10" name="Picture 2" descr="page9image44092144">
            <a:extLst>
              <a:ext uri="{FF2B5EF4-FFF2-40B4-BE49-F238E27FC236}">
                <a16:creationId xmlns:a16="http://schemas.microsoft.com/office/drawing/2014/main" id="{02C60EBA-DAF2-4E43-94A1-F65AD2D1A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105" y="2556934"/>
            <a:ext cx="3510916" cy="312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3F0BBC0-06D9-0C44-8E3C-4CD442171B1E}"/>
              </a:ext>
            </a:extLst>
          </p:cNvPr>
          <p:cNvSpPr/>
          <p:nvPr/>
        </p:nvSpPr>
        <p:spPr>
          <a:xfrm>
            <a:off x="10905066" y="3901378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F982C4E-1B1B-1C4A-8CD6-AD5A72206BAF}"/>
              </a:ext>
            </a:extLst>
          </p:cNvPr>
          <p:cNvSpPr/>
          <p:nvPr/>
        </p:nvSpPr>
        <p:spPr>
          <a:xfrm>
            <a:off x="8981729" y="3916267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73BDDB9-E6CC-3C42-AD2A-B7D7F9D044C0}"/>
              </a:ext>
            </a:extLst>
          </p:cNvPr>
          <p:cNvSpPr/>
          <p:nvPr/>
        </p:nvSpPr>
        <p:spPr>
          <a:xfrm>
            <a:off x="11283930" y="3630000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C20F284-33B0-5D47-8975-BE8209448148}"/>
              </a:ext>
            </a:extLst>
          </p:cNvPr>
          <p:cNvSpPr/>
          <p:nvPr/>
        </p:nvSpPr>
        <p:spPr>
          <a:xfrm rot="21152888">
            <a:off x="11303000" y="4113800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57AB5E-BE5E-9947-8B52-5D5AB832870C}"/>
              </a:ext>
            </a:extLst>
          </p:cNvPr>
          <p:cNvSpPr/>
          <p:nvPr/>
        </p:nvSpPr>
        <p:spPr>
          <a:xfrm>
            <a:off x="10246096" y="5137510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64BE985-EDA0-1A46-BAB3-FCA2FDF27838}"/>
              </a:ext>
            </a:extLst>
          </p:cNvPr>
          <p:cNvSpPr/>
          <p:nvPr/>
        </p:nvSpPr>
        <p:spPr>
          <a:xfrm>
            <a:off x="9793134" y="5110397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3930AF4-7A34-0242-B6D0-DCBA74424075}"/>
              </a:ext>
            </a:extLst>
          </p:cNvPr>
          <p:cNvSpPr/>
          <p:nvPr/>
        </p:nvSpPr>
        <p:spPr>
          <a:xfrm>
            <a:off x="8637385" y="4245153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ACE0E1A-6657-504F-8BC0-5D8306F11E48}"/>
              </a:ext>
            </a:extLst>
          </p:cNvPr>
          <p:cNvSpPr/>
          <p:nvPr/>
        </p:nvSpPr>
        <p:spPr>
          <a:xfrm>
            <a:off x="8583795" y="3787511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C167A86-63F7-7349-A194-6921BC94879D}"/>
              </a:ext>
            </a:extLst>
          </p:cNvPr>
          <p:cNvSpPr/>
          <p:nvPr/>
        </p:nvSpPr>
        <p:spPr>
          <a:xfrm>
            <a:off x="10136029" y="2746570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26A6EF-F2B5-BB49-BA22-2239169DC4C9}"/>
              </a:ext>
            </a:extLst>
          </p:cNvPr>
          <p:cNvSpPr/>
          <p:nvPr/>
        </p:nvSpPr>
        <p:spPr>
          <a:xfrm>
            <a:off x="9668163" y="2746570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8E88061-FF38-1142-8B9E-8F4DF381AE1E}"/>
              </a:ext>
            </a:extLst>
          </p:cNvPr>
          <p:cNvSpPr/>
          <p:nvPr/>
        </p:nvSpPr>
        <p:spPr>
          <a:xfrm>
            <a:off x="11734860" y="4140044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C9BAE64-9840-2645-847B-419F9D9BF67C}"/>
              </a:ext>
            </a:extLst>
          </p:cNvPr>
          <p:cNvSpPr/>
          <p:nvPr/>
        </p:nvSpPr>
        <p:spPr>
          <a:xfrm>
            <a:off x="11699966" y="3668788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5ED69B8-048E-1146-BE38-392FC7C1D8BF}"/>
              </a:ext>
            </a:extLst>
          </p:cNvPr>
          <p:cNvSpPr/>
          <p:nvPr/>
        </p:nvSpPr>
        <p:spPr>
          <a:xfrm>
            <a:off x="8224595" y="4249264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8A31DE4-241C-7C46-8BD5-041B1B39E19B}"/>
              </a:ext>
            </a:extLst>
          </p:cNvPr>
          <p:cNvSpPr/>
          <p:nvPr/>
        </p:nvSpPr>
        <p:spPr>
          <a:xfrm>
            <a:off x="8194316" y="3779245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9DB8D9F-8ED0-344D-AB9C-B6321182A79C}"/>
              </a:ext>
            </a:extLst>
          </p:cNvPr>
          <p:cNvSpPr/>
          <p:nvPr/>
        </p:nvSpPr>
        <p:spPr>
          <a:xfrm>
            <a:off x="9788896" y="5552060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BCF440-0CA1-DA44-A37A-52B11C1ED29C}"/>
              </a:ext>
            </a:extLst>
          </p:cNvPr>
          <p:cNvSpPr/>
          <p:nvPr/>
        </p:nvSpPr>
        <p:spPr>
          <a:xfrm>
            <a:off x="10265487" y="5564184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8DB1D34-6DE7-3144-B3D7-FD70599DEEFD}"/>
              </a:ext>
            </a:extLst>
          </p:cNvPr>
          <p:cNvSpPr/>
          <p:nvPr/>
        </p:nvSpPr>
        <p:spPr>
          <a:xfrm>
            <a:off x="10110630" y="2363815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21F3EDB-9185-6A43-A4F7-C6051C3AD7E3}"/>
              </a:ext>
            </a:extLst>
          </p:cNvPr>
          <p:cNvSpPr/>
          <p:nvPr/>
        </p:nvSpPr>
        <p:spPr>
          <a:xfrm>
            <a:off x="9675860" y="2336731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 Box 11">
            <a:extLst>
              <a:ext uri="{FF2B5EF4-FFF2-40B4-BE49-F238E27FC236}">
                <a16:creationId xmlns:a16="http://schemas.microsoft.com/office/drawing/2014/main" id="{07674300-995F-A747-9961-0BE7C7596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54" y="2415260"/>
            <a:ext cx="2710563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energy levels</a:t>
            </a:r>
            <a:endParaRPr lang="en-CA" sz="3600" dirty="0"/>
          </a:p>
        </p:txBody>
      </p:sp>
      <p:sp>
        <p:nvSpPr>
          <p:cNvPr id="36" name="Text Box 11">
            <a:extLst>
              <a:ext uri="{FF2B5EF4-FFF2-40B4-BE49-F238E27FC236}">
                <a16:creationId xmlns:a16="http://schemas.microsoft.com/office/drawing/2014/main" id="{B353D065-23CC-FD46-A065-659A9160B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706" y="3034070"/>
            <a:ext cx="1676084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shells</a:t>
            </a:r>
            <a:endParaRPr lang="en-CA" sz="3600" dirty="0"/>
          </a:p>
        </p:txBody>
      </p:sp>
      <p:sp>
        <p:nvSpPr>
          <p:cNvPr id="37" name="Text Box 11">
            <a:extLst>
              <a:ext uri="{FF2B5EF4-FFF2-40B4-BE49-F238E27FC236}">
                <a16:creationId xmlns:a16="http://schemas.microsoft.com/office/drawing/2014/main" id="{61E0DBFB-F7E4-2A48-BC54-6118F8A4B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6591" y="3700446"/>
            <a:ext cx="523302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2</a:t>
            </a:r>
            <a:endParaRPr lang="en-CA" sz="3600" dirty="0"/>
          </a:p>
        </p:txBody>
      </p:sp>
      <p:sp>
        <p:nvSpPr>
          <p:cNvPr id="39" name="Text Box 11">
            <a:extLst>
              <a:ext uri="{FF2B5EF4-FFF2-40B4-BE49-F238E27FC236}">
                <a16:creationId xmlns:a16="http://schemas.microsoft.com/office/drawing/2014/main" id="{0DE445F9-5703-494C-92B9-C8A7D3D10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7407" y="4464066"/>
            <a:ext cx="523302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8</a:t>
            </a:r>
            <a:endParaRPr lang="en-CA" sz="3600" dirty="0"/>
          </a:p>
        </p:txBody>
      </p:sp>
      <p:sp>
        <p:nvSpPr>
          <p:cNvPr id="40" name="Text Box 11">
            <a:extLst>
              <a:ext uri="{FF2B5EF4-FFF2-40B4-BE49-F238E27FC236}">
                <a16:creationId xmlns:a16="http://schemas.microsoft.com/office/drawing/2014/main" id="{343CF2BC-E304-F54C-AE5A-D9D7C2227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343" y="5256519"/>
            <a:ext cx="523302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8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5272089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833251" y="0"/>
            <a:ext cx="11200339" cy="16224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</a:rPr>
              <a:t>Valence Electrons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EC0D52C-A834-CD49-A088-B04AE9CEF150}"/>
              </a:ext>
            </a:extLst>
          </p:cNvPr>
          <p:cNvSpPr>
            <a:spLocks/>
          </p:cNvSpPr>
          <p:nvPr/>
        </p:nvSpPr>
        <p:spPr bwMode="auto">
          <a:xfrm>
            <a:off x="348190" y="2157536"/>
            <a:ext cx="44989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ts val="20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 sz="2000"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endParaRPr lang="en-US" altLang="en-US" sz="4000" dirty="0">
              <a:solidFill>
                <a:schemeClr val="tx1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05350E8-226E-4C4D-BF5A-AFDC6F8E40F8}"/>
              </a:ext>
            </a:extLst>
          </p:cNvPr>
          <p:cNvSpPr>
            <a:spLocks/>
          </p:cNvSpPr>
          <p:nvPr/>
        </p:nvSpPr>
        <p:spPr bwMode="auto">
          <a:xfrm>
            <a:off x="158409" y="1911203"/>
            <a:ext cx="8213696" cy="4557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ts val="20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 sz="2000"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r>
              <a:rPr lang="en-US" altLang="en-US" sz="3400" dirty="0">
                <a:solidFill>
                  <a:schemeClr val="tx1"/>
                </a:solidFill>
              </a:rPr>
              <a:t>The electrons located in the  ___________  shell</a:t>
            </a:r>
          </a:p>
          <a:p>
            <a:pPr eaLnBrk="1" hangingPunct="1"/>
            <a:r>
              <a:rPr lang="en-US" altLang="en-US" sz="3400" dirty="0">
                <a:solidFill>
                  <a:schemeClr val="tx1"/>
                </a:solidFill>
              </a:rPr>
              <a:t> Valence electrons determine whether an atom will _____________________.</a:t>
            </a:r>
          </a:p>
          <a:p>
            <a:pPr eaLnBrk="1" hangingPunct="1"/>
            <a:r>
              <a:rPr lang="en-US" altLang="en-US" sz="3400" dirty="0">
                <a:solidFill>
                  <a:schemeClr val="tx1"/>
                </a:solidFill>
              </a:rPr>
              <a:t>An atom wants a full outside energy level to be ___________ (this makes the atom</a:t>
            </a:r>
            <a:r>
              <a:rPr lang="en-US" altLang="en-US" sz="3400" dirty="0">
                <a:solidFill>
                  <a:schemeClr val="tx1"/>
                </a:solidFill>
                <a:sym typeface="Wingdings" pitchFamily="2" charset="2"/>
              </a:rPr>
              <a:t> )</a:t>
            </a:r>
            <a:r>
              <a:rPr lang="en-US" altLang="en-US" sz="3400" dirty="0">
                <a:solidFill>
                  <a:schemeClr val="tx1"/>
                </a:solidFill>
              </a:rPr>
              <a:t> </a:t>
            </a:r>
          </a:p>
          <a:p>
            <a:pPr eaLnBrk="1" hangingPunct="1"/>
            <a:endParaRPr lang="en-US" altLang="en-US" sz="3400" dirty="0">
              <a:solidFill>
                <a:schemeClr val="tx1"/>
              </a:solidFill>
            </a:endParaRPr>
          </a:p>
        </p:txBody>
      </p:sp>
      <p:pic>
        <p:nvPicPr>
          <p:cNvPr id="10" name="Picture 2" descr="page9image44092144">
            <a:extLst>
              <a:ext uri="{FF2B5EF4-FFF2-40B4-BE49-F238E27FC236}">
                <a16:creationId xmlns:a16="http://schemas.microsoft.com/office/drawing/2014/main" id="{02C60EBA-DAF2-4E43-94A1-F65AD2D1A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105" y="2556934"/>
            <a:ext cx="3510916" cy="312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3F0BBC0-06D9-0C44-8E3C-4CD442171B1E}"/>
              </a:ext>
            </a:extLst>
          </p:cNvPr>
          <p:cNvSpPr/>
          <p:nvPr/>
        </p:nvSpPr>
        <p:spPr>
          <a:xfrm>
            <a:off x="10905066" y="3901378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F982C4E-1B1B-1C4A-8CD6-AD5A72206BAF}"/>
              </a:ext>
            </a:extLst>
          </p:cNvPr>
          <p:cNvSpPr/>
          <p:nvPr/>
        </p:nvSpPr>
        <p:spPr>
          <a:xfrm>
            <a:off x="8981729" y="3916267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73BDDB9-E6CC-3C42-AD2A-B7D7F9D044C0}"/>
              </a:ext>
            </a:extLst>
          </p:cNvPr>
          <p:cNvSpPr/>
          <p:nvPr/>
        </p:nvSpPr>
        <p:spPr>
          <a:xfrm>
            <a:off x="11283930" y="3630000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C20F284-33B0-5D47-8975-BE8209448148}"/>
              </a:ext>
            </a:extLst>
          </p:cNvPr>
          <p:cNvSpPr/>
          <p:nvPr/>
        </p:nvSpPr>
        <p:spPr>
          <a:xfrm rot="21152888">
            <a:off x="11303000" y="4113800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57AB5E-BE5E-9947-8B52-5D5AB832870C}"/>
              </a:ext>
            </a:extLst>
          </p:cNvPr>
          <p:cNvSpPr/>
          <p:nvPr/>
        </p:nvSpPr>
        <p:spPr>
          <a:xfrm>
            <a:off x="10246096" y="5137510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64BE985-EDA0-1A46-BAB3-FCA2FDF27838}"/>
              </a:ext>
            </a:extLst>
          </p:cNvPr>
          <p:cNvSpPr/>
          <p:nvPr/>
        </p:nvSpPr>
        <p:spPr>
          <a:xfrm>
            <a:off x="9793134" y="5110397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3930AF4-7A34-0242-B6D0-DCBA74424075}"/>
              </a:ext>
            </a:extLst>
          </p:cNvPr>
          <p:cNvSpPr/>
          <p:nvPr/>
        </p:nvSpPr>
        <p:spPr>
          <a:xfrm>
            <a:off x="8637385" y="4245153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ACE0E1A-6657-504F-8BC0-5D8306F11E48}"/>
              </a:ext>
            </a:extLst>
          </p:cNvPr>
          <p:cNvSpPr/>
          <p:nvPr/>
        </p:nvSpPr>
        <p:spPr>
          <a:xfrm>
            <a:off x="8583795" y="3787511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C167A86-63F7-7349-A194-6921BC94879D}"/>
              </a:ext>
            </a:extLst>
          </p:cNvPr>
          <p:cNvSpPr/>
          <p:nvPr/>
        </p:nvSpPr>
        <p:spPr>
          <a:xfrm>
            <a:off x="10136029" y="2746570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D26A6EF-F2B5-BB49-BA22-2239169DC4C9}"/>
              </a:ext>
            </a:extLst>
          </p:cNvPr>
          <p:cNvSpPr/>
          <p:nvPr/>
        </p:nvSpPr>
        <p:spPr>
          <a:xfrm>
            <a:off x="9668163" y="2746570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8E88061-FF38-1142-8B9E-8F4DF381AE1E}"/>
              </a:ext>
            </a:extLst>
          </p:cNvPr>
          <p:cNvSpPr/>
          <p:nvPr/>
        </p:nvSpPr>
        <p:spPr>
          <a:xfrm>
            <a:off x="11734860" y="4140044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C9BAE64-9840-2645-847B-419F9D9BF67C}"/>
              </a:ext>
            </a:extLst>
          </p:cNvPr>
          <p:cNvSpPr/>
          <p:nvPr/>
        </p:nvSpPr>
        <p:spPr>
          <a:xfrm>
            <a:off x="11699966" y="3668788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5ED69B8-048E-1146-BE38-392FC7C1D8BF}"/>
              </a:ext>
            </a:extLst>
          </p:cNvPr>
          <p:cNvSpPr/>
          <p:nvPr/>
        </p:nvSpPr>
        <p:spPr>
          <a:xfrm>
            <a:off x="8224595" y="4249264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8A31DE4-241C-7C46-8BD5-041B1B39E19B}"/>
              </a:ext>
            </a:extLst>
          </p:cNvPr>
          <p:cNvSpPr/>
          <p:nvPr/>
        </p:nvSpPr>
        <p:spPr>
          <a:xfrm>
            <a:off x="8194316" y="3779245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9DB8D9F-8ED0-344D-AB9C-B6321182A79C}"/>
              </a:ext>
            </a:extLst>
          </p:cNvPr>
          <p:cNvSpPr/>
          <p:nvPr/>
        </p:nvSpPr>
        <p:spPr>
          <a:xfrm>
            <a:off x="9788896" y="5552060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3BCF440-0CA1-DA44-A37A-52B11C1ED29C}"/>
              </a:ext>
            </a:extLst>
          </p:cNvPr>
          <p:cNvSpPr/>
          <p:nvPr/>
        </p:nvSpPr>
        <p:spPr>
          <a:xfrm>
            <a:off x="10265487" y="5564184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8DB1D34-6DE7-3144-B3D7-FD70599DEEFD}"/>
              </a:ext>
            </a:extLst>
          </p:cNvPr>
          <p:cNvSpPr/>
          <p:nvPr/>
        </p:nvSpPr>
        <p:spPr>
          <a:xfrm>
            <a:off x="10110630" y="2363815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21F3EDB-9185-6A43-A4F7-C6051C3AD7E3}"/>
              </a:ext>
            </a:extLst>
          </p:cNvPr>
          <p:cNvSpPr/>
          <p:nvPr/>
        </p:nvSpPr>
        <p:spPr>
          <a:xfrm>
            <a:off x="9675860" y="2336731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 Box 11">
            <a:extLst>
              <a:ext uri="{FF2B5EF4-FFF2-40B4-BE49-F238E27FC236}">
                <a16:creationId xmlns:a16="http://schemas.microsoft.com/office/drawing/2014/main" id="{07674300-995F-A747-9961-0BE7C7596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498" y="1856482"/>
            <a:ext cx="1372235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outer</a:t>
            </a:r>
            <a:endParaRPr lang="en-CA" sz="3600" dirty="0"/>
          </a:p>
        </p:txBody>
      </p:sp>
      <p:sp>
        <p:nvSpPr>
          <p:cNvPr id="36" name="Text Box 11">
            <a:extLst>
              <a:ext uri="{FF2B5EF4-FFF2-40B4-BE49-F238E27FC236}">
                <a16:creationId xmlns:a16="http://schemas.microsoft.com/office/drawing/2014/main" id="{B353D065-23CC-FD46-A065-659A9160B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983" y="3660643"/>
            <a:ext cx="2600095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react or not</a:t>
            </a:r>
            <a:endParaRPr lang="en-CA" sz="3600" dirty="0"/>
          </a:p>
        </p:txBody>
      </p:sp>
      <p:sp>
        <p:nvSpPr>
          <p:cNvPr id="38" name="Text Box 11">
            <a:extLst>
              <a:ext uri="{FF2B5EF4-FFF2-40B4-BE49-F238E27FC236}">
                <a16:creationId xmlns:a16="http://schemas.microsoft.com/office/drawing/2014/main" id="{F8CB8ECF-C6DD-404B-8B11-B9A66E588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400" y="4968706"/>
            <a:ext cx="1393583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stable</a:t>
            </a:r>
            <a:endParaRPr lang="en-CA" sz="36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2650256-639D-374A-B1EE-DD3CCEB4217E}"/>
              </a:ext>
            </a:extLst>
          </p:cNvPr>
          <p:cNvCxnSpPr/>
          <p:nvPr/>
        </p:nvCxnSpPr>
        <p:spPr>
          <a:xfrm>
            <a:off x="7035570" y="2415029"/>
            <a:ext cx="1590317" cy="92618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7401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5" grpId="0" animBg="1"/>
      <p:bldP spid="36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833252" y="631825"/>
            <a:ext cx="10525496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</a:rPr>
              <a:t>Constructing Atoms: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EC0D52C-A834-CD49-A088-B04AE9CEF150}"/>
              </a:ext>
            </a:extLst>
          </p:cNvPr>
          <p:cNvSpPr>
            <a:spLocks/>
          </p:cNvSpPr>
          <p:nvPr/>
        </p:nvSpPr>
        <p:spPr bwMode="auto">
          <a:xfrm>
            <a:off x="348190" y="2157536"/>
            <a:ext cx="44989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ts val="20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 sz="2000"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endParaRPr lang="en-US" altLang="en-US" sz="4000" dirty="0">
              <a:solidFill>
                <a:schemeClr val="tx1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05350E8-226E-4C4D-BF5A-AFDC6F8E40F8}"/>
              </a:ext>
            </a:extLst>
          </p:cNvPr>
          <p:cNvSpPr>
            <a:spLocks/>
          </p:cNvSpPr>
          <p:nvPr/>
        </p:nvSpPr>
        <p:spPr bwMode="auto">
          <a:xfrm>
            <a:off x="158409" y="1911203"/>
            <a:ext cx="6394792" cy="414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ts val="20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 sz="2000"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9pPr>
          </a:lstStyle>
          <a:p>
            <a:pPr marL="742950" indent="-742950" eaLnBrk="1" hangingPunct="1">
              <a:buSzPct val="100000"/>
              <a:buFont typeface="+mj-lt"/>
              <a:buAutoNum type="arabicPeriod"/>
            </a:pPr>
            <a:r>
              <a:rPr lang="en-US" altLang="en-US" sz="3600" dirty="0">
                <a:solidFill>
                  <a:schemeClr val="tx1"/>
                </a:solidFill>
              </a:rPr>
              <a:t>Draw the </a:t>
            </a:r>
            <a:r>
              <a:rPr lang="en-US" altLang="en-US" sz="3600" b="1" dirty="0">
                <a:solidFill>
                  <a:schemeClr val="tx1"/>
                </a:solidFill>
              </a:rPr>
              <a:t>Nucleus </a:t>
            </a:r>
            <a:r>
              <a:rPr lang="en-US" altLang="en-US" sz="3600" dirty="0">
                <a:solidFill>
                  <a:schemeClr val="tx1"/>
                </a:solidFill>
              </a:rPr>
              <a:t>with the element symbol inside</a:t>
            </a:r>
          </a:p>
          <a:p>
            <a:pPr marL="742950" indent="-742950" eaLnBrk="1" hangingPunct="1">
              <a:buSzPct val="100000"/>
              <a:buFont typeface="+mj-lt"/>
              <a:buAutoNum type="arabicPeriod"/>
            </a:pPr>
            <a:r>
              <a:rPr lang="en-US" altLang="en-US" sz="3600" dirty="0">
                <a:solidFill>
                  <a:schemeClr val="tx1"/>
                </a:solidFill>
              </a:rPr>
              <a:t>Draw the </a:t>
            </a:r>
            <a:r>
              <a:rPr lang="en-US" altLang="en-US" sz="3600" b="1" dirty="0">
                <a:solidFill>
                  <a:schemeClr val="tx1"/>
                </a:solidFill>
              </a:rPr>
              <a:t>shells</a:t>
            </a:r>
            <a:r>
              <a:rPr lang="en-US" altLang="en-US" sz="3600" dirty="0">
                <a:solidFill>
                  <a:schemeClr val="tx1"/>
                </a:solidFill>
              </a:rPr>
              <a:t> around the </a:t>
            </a:r>
            <a:r>
              <a:rPr lang="en-US" altLang="en-US" sz="3600" b="1" dirty="0">
                <a:solidFill>
                  <a:schemeClr val="tx1"/>
                </a:solidFill>
              </a:rPr>
              <a:t>nucleus</a:t>
            </a:r>
          </a:p>
          <a:p>
            <a:pPr marL="742950" indent="-742950" eaLnBrk="1" hangingPunct="1">
              <a:buFont typeface="+mj-lt"/>
              <a:buAutoNum type="arabicPeriod"/>
            </a:pPr>
            <a:endParaRPr lang="en-US" altLang="en-US" sz="3600" b="1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US" altLang="en-US" sz="3200" b="1" dirty="0">
              <a:solidFill>
                <a:schemeClr val="tx1"/>
              </a:solidFill>
            </a:endParaRPr>
          </a:p>
        </p:txBody>
      </p:sp>
      <p:pic>
        <p:nvPicPr>
          <p:cNvPr id="6145" name="Picture 1" descr="page11image44104352">
            <a:extLst>
              <a:ext uri="{FF2B5EF4-FFF2-40B4-BE49-F238E27FC236}">
                <a16:creationId xmlns:a16="http://schemas.microsoft.com/office/drawing/2014/main" id="{FF0B64F4-2A37-5F4E-9B7E-D9B9B6477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140" y="2624665"/>
            <a:ext cx="3449608" cy="309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E630197-85A2-DD41-A871-89947BEB6434}"/>
              </a:ext>
            </a:extLst>
          </p:cNvPr>
          <p:cNvSpPr txBox="1"/>
          <p:nvPr/>
        </p:nvSpPr>
        <p:spPr>
          <a:xfrm>
            <a:off x="9303743" y="3676990"/>
            <a:ext cx="7281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bg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393643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833252" y="631825"/>
            <a:ext cx="10525496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</a:rPr>
              <a:t>Constructing Atoms: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EC0D52C-A834-CD49-A088-B04AE9CEF150}"/>
              </a:ext>
            </a:extLst>
          </p:cNvPr>
          <p:cNvSpPr>
            <a:spLocks/>
          </p:cNvSpPr>
          <p:nvPr/>
        </p:nvSpPr>
        <p:spPr bwMode="auto">
          <a:xfrm>
            <a:off x="348190" y="2157536"/>
            <a:ext cx="44989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ts val="20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 sz="2000"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endParaRPr lang="en-US" altLang="en-US" sz="4000" dirty="0">
              <a:solidFill>
                <a:schemeClr val="tx1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05350E8-226E-4C4D-BF5A-AFDC6F8E40F8}"/>
              </a:ext>
            </a:extLst>
          </p:cNvPr>
          <p:cNvSpPr>
            <a:spLocks/>
          </p:cNvSpPr>
          <p:nvPr/>
        </p:nvSpPr>
        <p:spPr bwMode="auto">
          <a:xfrm>
            <a:off x="158409" y="1911203"/>
            <a:ext cx="6834416" cy="4438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ts val="20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 sz="2000"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9pPr>
          </a:lstStyle>
          <a:p>
            <a:pPr marL="742950" indent="-742950" eaLnBrk="1" hangingPunct="1">
              <a:buSzPct val="100000"/>
              <a:buFont typeface="+mj-lt"/>
              <a:buAutoNum type="arabicPeriod" startAt="3"/>
            </a:pPr>
            <a:r>
              <a:rPr lang="en-US" altLang="en-US" sz="3600" dirty="0">
                <a:solidFill>
                  <a:schemeClr val="tx1"/>
                </a:solidFill>
              </a:rPr>
              <a:t>Add the electrons</a:t>
            </a:r>
          </a:p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 </a:t>
            </a:r>
            <a:r>
              <a:rPr lang="en-US" altLang="en-US" sz="3200" dirty="0">
                <a:solidFill>
                  <a:schemeClr val="tx1"/>
                </a:solidFill>
              </a:rPr>
              <a:t>Carbon has ______ electrons</a:t>
            </a:r>
          </a:p>
          <a:p>
            <a:pPr marL="514350" indent="-514350" eaLnBrk="1" hangingPunct="1">
              <a:buSzPct val="100000"/>
              <a:buFont typeface="+mj-lt"/>
              <a:buAutoNum type="arabicPeriod" startAt="4"/>
            </a:pPr>
            <a:r>
              <a:rPr lang="en-US" altLang="en-US" sz="3600" dirty="0">
                <a:solidFill>
                  <a:schemeClr val="tx1"/>
                </a:solidFill>
              </a:rPr>
              <a:t>The first shell can only hold 2</a:t>
            </a:r>
          </a:p>
          <a:p>
            <a:pPr marL="514350" indent="-514350" eaLnBrk="1" hangingPunct="1">
              <a:buSzPct val="100000"/>
              <a:buFont typeface="+mj-lt"/>
              <a:buAutoNum type="arabicPeriod" startAt="4"/>
            </a:pPr>
            <a:r>
              <a:rPr lang="en-US" altLang="en-US" sz="3600" dirty="0">
                <a:solidFill>
                  <a:schemeClr val="tx1"/>
                </a:solidFill>
              </a:rPr>
              <a:t>Add 4 the remaining electrons to the 2</a:t>
            </a:r>
            <a:r>
              <a:rPr lang="en-US" altLang="en-US" sz="3600" baseline="30000" dirty="0">
                <a:solidFill>
                  <a:schemeClr val="tx1"/>
                </a:solidFill>
              </a:rPr>
              <a:t>nd</a:t>
            </a:r>
            <a:r>
              <a:rPr lang="en-US" altLang="en-US" sz="3600" dirty="0">
                <a:solidFill>
                  <a:schemeClr val="tx1"/>
                </a:solidFill>
              </a:rPr>
              <a:t> shell</a:t>
            </a:r>
          </a:p>
          <a:p>
            <a:pPr marL="514350" indent="-514350" eaLnBrk="1" hangingPunct="1">
              <a:buSzPct val="100000"/>
              <a:buFont typeface="+mj-lt"/>
              <a:buAutoNum type="arabicPeriod" startAt="4"/>
            </a:pPr>
            <a:endParaRPr lang="en-US" altLang="en-US" sz="3400" dirty="0">
              <a:solidFill>
                <a:schemeClr val="tx1"/>
              </a:solidFill>
            </a:endParaRPr>
          </a:p>
          <a:p>
            <a:pPr marL="38446075" lvl="1" indent="-742950" eaLnBrk="1" hangingPunct="1">
              <a:buSzPct val="100000"/>
              <a:buFont typeface="+mj-lt"/>
              <a:buAutoNum type="arabicPeriod" startAt="3"/>
            </a:pPr>
            <a:endParaRPr lang="en-US" altLang="en-US" sz="3400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US" altLang="en-US" sz="3200" dirty="0">
              <a:solidFill>
                <a:schemeClr val="tx1"/>
              </a:solidFill>
            </a:endParaRPr>
          </a:p>
        </p:txBody>
      </p:sp>
      <p:pic>
        <p:nvPicPr>
          <p:cNvPr id="6145" name="Picture 1" descr="page11image44104352">
            <a:extLst>
              <a:ext uri="{FF2B5EF4-FFF2-40B4-BE49-F238E27FC236}">
                <a16:creationId xmlns:a16="http://schemas.microsoft.com/office/drawing/2014/main" id="{FF0B64F4-2A37-5F4E-9B7E-D9B9B6477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140" y="2624665"/>
            <a:ext cx="3449608" cy="309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E630197-85A2-DD41-A871-89947BEB6434}"/>
              </a:ext>
            </a:extLst>
          </p:cNvPr>
          <p:cNvSpPr txBox="1"/>
          <p:nvPr/>
        </p:nvSpPr>
        <p:spPr>
          <a:xfrm>
            <a:off x="9303743" y="3676990"/>
            <a:ext cx="7281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8C4024D-AB07-B242-8267-024D23DDADAD}"/>
              </a:ext>
            </a:extLst>
          </p:cNvPr>
          <p:cNvSpPr/>
          <p:nvPr/>
        </p:nvSpPr>
        <p:spPr>
          <a:xfrm>
            <a:off x="8250842" y="3965755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B751ED6-36DC-EC41-93CD-B9F5627C8EA8}"/>
              </a:ext>
            </a:extLst>
          </p:cNvPr>
          <p:cNvSpPr/>
          <p:nvPr/>
        </p:nvSpPr>
        <p:spPr>
          <a:xfrm>
            <a:off x="10694188" y="3965755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96B4BC-1B54-6E47-8F77-7269517E78D2}"/>
              </a:ext>
            </a:extLst>
          </p:cNvPr>
          <p:cNvSpPr/>
          <p:nvPr/>
        </p:nvSpPr>
        <p:spPr>
          <a:xfrm>
            <a:off x="7655137" y="3965755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AE92106-BEA1-1545-8F86-9CDB9E4A16E1}"/>
              </a:ext>
            </a:extLst>
          </p:cNvPr>
          <p:cNvSpPr/>
          <p:nvPr/>
        </p:nvSpPr>
        <p:spPr>
          <a:xfrm>
            <a:off x="9372264" y="2420712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25E6D31-8639-584E-82A8-C72E62C307D0}"/>
              </a:ext>
            </a:extLst>
          </p:cNvPr>
          <p:cNvSpPr/>
          <p:nvPr/>
        </p:nvSpPr>
        <p:spPr>
          <a:xfrm>
            <a:off x="11244598" y="3983809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193035D-18C2-FB42-BFD1-5BADA56C92E1}"/>
              </a:ext>
            </a:extLst>
          </p:cNvPr>
          <p:cNvSpPr/>
          <p:nvPr/>
        </p:nvSpPr>
        <p:spPr>
          <a:xfrm>
            <a:off x="9372264" y="5621867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77201D7B-B691-E04A-A208-9BD4A1A01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2504" y="2651638"/>
            <a:ext cx="545445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6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288301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833252" y="631825"/>
            <a:ext cx="10525496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</a:rPr>
              <a:t>Quick Check: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EC0D52C-A834-CD49-A088-B04AE9CEF150}"/>
              </a:ext>
            </a:extLst>
          </p:cNvPr>
          <p:cNvSpPr>
            <a:spLocks/>
          </p:cNvSpPr>
          <p:nvPr/>
        </p:nvSpPr>
        <p:spPr bwMode="auto">
          <a:xfrm>
            <a:off x="348190" y="2157536"/>
            <a:ext cx="44989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ts val="20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 sz="2000"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endParaRPr lang="en-US" altLang="en-US" sz="4000" dirty="0">
              <a:solidFill>
                <a:schemeClr val="tx1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05350E8-226E-4C4D-BF5A-AFDC6F8E40F8}"/>
              </a:ext>
            </a:extLst>
          </p:cNvPr>
          <p:cNvSpPr>
            <a:spLocks/>
          </p:cNvSpPr>
          <p:nvPr/>
        </p:nvSpPr>
        <p:spPr bwMode="auto">
          <a:xfrm>
            <a:off x="158409" y="1911203"/>
            <a:ext cx="6834416" cy="4438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ts val="20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 sz="2000"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9pPr>
          </a:lstStyle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How many Valence Electrons does Carbon have?  </a:t>
            </a:r>
          </a:p>
          <a:p>
            <a:pPr marL="0" indent="0" eaLnBrk="1" hangingPunct="1">
              <a:buSzPct val="100000"/>
              <a:buNone/>
            </a:pPr>
            <a:endParaRPr lang="en-US" altLang="en-US" sz="3400" dirty="0">
              <a:solidFill>
                <a:schemeClr val="tx1"/>
              </a:solidFill>
            </a:endParaRPr>
          </a:p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Is Carbon stable?</a:t>
            </a:r>
          </a:p>
          <a:p>
            <a:pPr marL="38446075" lvl="1" indent="-742950" eaLnBrk="1" hangingPunct="1">
              <a:buSzPct val="100000"/>
              <a:buFont typeface="+mj-lt"/>
              <a:buAutoNum type="arabicPeriod" startAt="3"/>
            </a:pPr>
            <a:endParaRPr lang="en-US" altLang="en-US" sz="3400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US" altLang="en-US" sz="3200" dirty="0">
              <a:solidFill>
                <a:schemeClr val="tx1"/>
              </a:solidFill>
            </a:endParaRPr>
          </a:p>
        </p:txBody>
      </p:sp>
      <p:pic>
        <p:nvPicPr>
          <p:cNvPr id="6145" name="Picture 1" descr="page11image44104352">
            <a:extLst>
              <a:ext uri="{FF2B5EF4-FFF2-40B4-BE49-F238E27FC236}">
                <a16:creationId xmlns:a16="http://schemas.microsoft.com/office/drawing/2014/main" id="{FF0B64F4-2A37-5F4E-9B7E-D9B9B6477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140" y="2624665"/>
            <a:ext cx="3449608" cy="309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E630197-85A2-DD41-A871-89947BEB6434}"/>
              </a:ext>
            </a:extLst>
          </p:cNvPr>
          <p:cNvSpPr txBox="1"/>
          <p:nvPr/>
        </p:nvSpPr>
        <p:spPr>
          <a:xfrm>
            <a:off x="9303743" y="3676990"/>
            <a:ext cx="7281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8C4024D-AB07-B242-8267-024D23DDADAD}"/>
              </a:ext>
            </a:extLst>
          </p:cNvPr>
          <p:cNvSpPr/>
          <p:nvPr/>
        </p:nvSpPr>
        <p:spPr>
          <a:xfrm>
            <a:off x="8250842" y="3965755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B751ED6-36DC-EC41-93CD-B9F5627C8EA8}"/>
              </a:ext>
            </a:extLst>
          </p:cNvPr>
          <p:cNvSpPr/>
          <p:nvPr/>
        </p:nvSpPr>
        <p:spPr>
          <a:xfrm>
            <a:off x="10694188" y="3965755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96B4BC-1B54-6E47-8F77-7269517E78D2}"/>
              </a:ext>
            </a:extLst>
          </p:cNvPr>
          <p:cNvSpPr/>
          <p:nvPr/>
        </p:nvSpPr>
        <p:spPr>
          <a:xfrm>
            <a:off x="7655137" y="3965755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AE92106-BEA1-1545-8F86-9CDB9E4A16E1}"/>
              </a:ext>
            </a:extLst>
          </p:cNvPr>
          <p:cNvSpPr/>
          <p:nvPr/>
        </p:nvSpPr>
        <p:spPr>
          <a:xfrm>
            <a:off x="9372264" y="2420712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25E6D31-8639-584E-82A8-C72E62C307D0}"/>
              </a:ext>
            </a:extLst>
          </p:cNvPr>
          <p:cNvSpPr/>
          <p:nvPr/>
        </p:nvSpPr>
        <p:spPr>
          <a:xfrm>
            <a:off x="11244598" y="3983809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193035D-18C2-FB42-BFD1-5BADA56C92E1}"/>
              </a:ext>
            </a:extLst>
          </p:cNvPr>
          <p:cNvSpPr/>
          <p:nvPr/>
        </p:nvSpPr>
        <p:spPr>
          <a:xfrm>
            <a:off x="9372264" y="5621867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6044177D-2965-7F4C-B202-855A970EB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432" y="2575958"/>
            <a:ext cx="617501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4</a:t>
            </a:r>
            <a:endParaRPr lang="en-CA" sz="3600" dirty="0"/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049C8458-F1E1-DF41-AF90-E13920815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3804" y="4033208"/>
            <a:ext cx="3628139" cy="2308324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No – needs 8  in the second energy level to be stable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2676833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833252" y="631825"/>
            <a:ext cx="10525496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</a:rPr>
              <a:t>Practice:  Draw Helium 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05350E8-226E-4C4D-BF5A-AFDC6F8E40F8}"/>
              </a:ext>
            </a:extLst>
          </p:cNvPr>
          <p:cNvSpPr>
            <a:spLocks/>
          </p:cNvSpPr>
          <p:nvPr/>
        </p:nvSpPr>
        <p:spPr bwMode="auto">
          <a:xfrm>
            <a:off x="7276" y="1902087"/>
            <a:ext cx="7866724" cy="423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ts val="20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 sz="2000"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9pPr>
          </a:lstStyle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Atomic number  =</a:t>
            </a:r>
          </a:p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Atomic mass  = </a:t>
            </a:r>
          </a:p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Protons  = </a:t>
            </a:r>
          </a:p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Neutrons  = </a:t>
            </a:r>
          </a:p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Electrons = </a:t>
            </a:r>
          </a:p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Valence Electrons =             	Stable?</a:t>
            </a:r>
          </a:p>
          <a:p>
            <a:pPr eaLnBrk="1" hangingPunct="1">
              <a:buSzPct val="100000"/>
            </a:pPr>
            <a:endParaRPr lang="en-US" altLang="en-US" sz="3400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US" altLang="en-US" sz="32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62D196-8600-E648-937C-E906A3651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3752" y="2575957"/>
            <a:ext cx="2723585" cy="2570575"/>
          </a:xfrm>
          <a:prstGeom prst="rect">
            <a:avLst/>
          </a:prstGeom>
        </p:spPr>
      </p:pic>
      <p:sp>
        <p:nvSpPr>
          <p:cNvPr id="22" name="Text Box 11">
            <a:extLst>
              <a:ext uri="{FF2B5EF4-FFF2-40B4-BE49-F238E27FC236}">
                <a16:creationId xmlns:a16="http://schemas.microsoft.com/office/drawing/2014/main" id="{1EF4017C-4524-2A4F-8C8C-639D99106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1081" y="3372422"/>
            <a:ext cx="617501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2</a:t>
            </a:r>
            <a:endParaRPr lang="en-CA" sz="3600" dirty="0"/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17A0BECF-C011-5548-BC33-5AE5422AE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166" y="4107590"/>
            <a:ext cx="617501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2</a:t>
            </a:r>
            <a:endParaRPr lang="en-CA" sz="3600" dirty="0"/>
          </a:p>
        </p:txBody>
      </p:sp>
      <p:sp>
        <p:nvSpPr>
          <p:cNvPr id="24" name="Text Box 11">
            <a:extLst>
              <a:ext uri="{FF2B5EF4-FFF2-40B4-BE49-F238E27FC236}">
                <a16:creationId xmlns:a16="http://schemas.microsoft.com/office/drawing/2014/main" id="{A1016A02-F5AD-1945-8D35-CFA25B2CE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166" y="5016532"/>
            <a:ext cx="617501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2</a:t>
            </a:r>
            <a:endParaRPr lang="en-CA" sz="36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3EC9415-3A14-A847-8379-ED2544F08B21}"/>
              </a:ext>
            </a:extLst>
          </p:cNvPr>
          <p:cNvSpPr/>
          <p:nvPr/>
        </p:nvSpPr>
        <p:spPr>
          <a:xfrm>
            <a:off x="8333752" y="3754746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827A5AE-972E-424D-A99F-F71932048C9A}"/>
              </a:ext>
            </a:extLst>
          </p:cNvPr>
          <p:cNvSpPr/>
          <p:nvPr/>
        </p:nvSpPr>
        <p:spPr>
          <a:xfrm>
            <a:off x="10617070" y="3703733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11">
            <a:extLst>
              <a:ext uri="{FF2B5EF4-FFF2-40B4-BE49-F238E27FC236}">
                <a16:creationId xmlns:a16="http://schemas.microsoft.com/office/drawing/2014/main" id="{8090CBBE-91CC-6A49-B4CB-64F1FC286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6899" y="5662863"/>
            <a:ext cx="617501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2</a:t>
            </a:r>
            <a:endParaRPr lang="en-CA" sz="3600" dirty="0"/>
          </a:p>
        </p:txBody>
      </p:sp>
      <p:sp>
        <p:nvSpPr>
          <p:cNvPr id="28" name="Text Box 11">
            <a:extLst>
              <a:ext uri="{FF2B5EF4-FFF2-40B4-BE49-F238E27FC236}">
                <a16:creationId xmlns:a16="http://schemas.microsoft.com/office/drawing/2014/main" id="{7BF5B3D7-CB56-8A4F-9662-FC9A89A54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518" y="5671640"/>
            <a:ext cx="884482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Yes</a:t>
            </a:r>
            <a:endParaRPr lang="en-CA" sz="3600" dirty="0"/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7838653C-55CE-5344-892E-39578D8B9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1887" y="1902087"/>
            <a:ext cx="617501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2</a:t>
            </a:r>
            <a:endParaRPr lang="en-CA" sz="3600" dirty="0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ED7979E7-5841-A64C-929F-8739FB738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667" y="2625022"/>
            <a:ext cx="617501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4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8793305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833252" y="631825"/>
            <a:ext cx="10525496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solidFill>
                  <a:schemeClr val="tx1"/>
                </a:solidFill>
              </a:rPr>
              <a:t>Practice:  Draw Oxygen 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205350E8-226E-4C4D-BF5A-AFDC6F8E40F8}"/>
              </a:ext>
            </a:extLst>
          </p:cNvPr>
          <p:cNvSpPr>
            <a:spLocks/>
          </p:cNvSpPr>
          <p:nvPr/>
        </p:nvSpPr>
        <p:spPr bwMode="auto">
          <a:xfrm>
            <a:off x="108735" y="1895635"/>
            <a:ext cx="7472445" cy="423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ts val="20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 sz="2000"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1pPr>
            <a:lvl2pPr marL="37931725" indent="-37474525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2pPr>
            <a:lvl3pPr marL="6858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3pPr>
            <a:lvl4pPr marL="914400" indent="-228600" eaLnBrk="0" hangingPunct="0">
              <a:spcBef>
                <a:spcPts val="600"/>
              </a:spcBef>
              <a:buClr>
                <a:srgbClr val="262626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4pPr>
            <a:lvl5pPr marL="1143000" indent="-228600" eaLnBrk="0" hangingPunct="0">
              <a:spcBef>
                <a:spcPts val="600"/>
              </a:spcBef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5pPr>
            <a:lvl6pPr marL="1600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6pPr>
            <a:lvl7pPr marL="20574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7pPr>
            <a:lvl8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8pPr>
            <a:lvl9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7F7F7F"/>
              </a:buClr>
              <a:buSzPct val="70000"/>
              <a:buFont typeface="Wingdings" pitchFamily="-106" charset="2"/>
              <a:buChar char="l"/>
              <a:defRPr>
                <a:solidFill>
                  <a:srgbClr val="404040"/>
                </a:solidFill>
                <a:latin typeface="Calibri" pitchFamily="-106" charset="0"/>
                <a:ea typeface="ＭＳ Ｐゴシック" pitchFamily="-106" charset="-128"/>
              </a:defRPr>
            </a:lvl9pPr>
          </a:lstStyle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Atomic number  = </a:t>
            </a:r>
          </a:p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Atomic mass  =  </a:t>
            </a:r>
          </a:p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Protons  = </a:t>
            </a:r>
          </a:p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Neutrons  = </a:t>
            </a:r>
          </a:p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Electrons = </a:t>
            </a:r>
          </a:p>
          <a:p>
            <a:pPr eaLnBrk="1" hangingPunct="1">
              <a:buSzPct val="100000"/>
            </a:pPr>
            <a:r>
              <a:rPr lang="en-US" altLang="en-US" sz="3400" dirty="0">
                <a:solidFill>
                  <a:schemeClr val="tx1"/>
                </a:solidFill>
              </a:rPr>
              <a:t>Valence Electrons =             	Stable?</a:t>
            </a:r>
          </a:p>
          <a:p>
            <a:pPr eaLnBrk="1" hangingPunct="1">
              <a:buSzPct val="100000"/>
            </a:pPr>
            <a:endParaRPr lang="en-US" altLang="en-US" sz="3400" dirty="0">
              <a:solidFill>
                <a:schemeClr val="tx1"/>
              </a:solidFill>
            </a:endParaRPr>
          </a:p>
          <a:p>
            <a:pPr eaLnBrk="1" hangingPunct="1">
              <a:buSzPct val="100000"/>
            </a:pPr>
            <a:endParaRPr lang="en-US" altLang="en-US" sz="3400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endParaRPr lang="en-US" altLang="en-US" sz="3200" dirty="0">
              <a:solidFill>
                <a:schemeClr val="tx1"/>
              </a:solidFill>
            </a:endParaRPr>
          </a:p>
        </p:txBody>
      </p:sp>
      <p:sp>
        <p:nvSpPr>
          <p:cNvPr id="22" name="Text Box 11">
            <a:extLst>
              <a:ext uri="{FF2B5EF4-FFF2-40B4-BE49-F238E27FC236}">
                <a16:creationId xmlns:a16="http://schemas.microsoft.com/office/drawing/2014/main" id="{1EF4017C-4524-2A4F-8C8C-639D99106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232" y="3353824"/>
            <a:ext cx="617501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8</a:t>
            </a:r>
            <a:endParaRPr lang="en-CA" sz="3600" dirty="0"/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17A0BECF-C011-5548-BC33-5AE5422AE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583" y="4229074"/>
            <a:ext cx="617501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8</a:t>
            </a:r>
            <a:endParaRPr lang="en-CA" sz="3600" dirty="0"/>
          </a:p>
        </p:txBody>
      </p:sp>
      <p:sp>
        <p:nvSpPr>
          <p:cNvPr id="24" name="Text Box 11">
            <a:extLst>
              <a:ext uri="{FF2B5EF4-FFF2-40B4-BE49-F238E27FC236}">
                <a16:creationId xmlns:a16="http://schemas.microsoft.com/office/drawing/2014/main" id="{A1016A02-F5AD-1945-8D35-CFA25B2CE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582" y="5054191"/>
            <a:ext cx="617501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8</a:t>
            </a:r>
            <a:endParaRPr lang="en-CA" sz="3600" dirty="0"/>
          </a:p>
        </p:txBody>
      </p:sp>
      <p:pic>
        <p:nvPicPr>
          <p:cNvPr id="10" name="Picture 1" descr="page11image44104352">
            <a:extLst>
              <a:ext uri="{FF2B5EF4-FFF2-40B4-BE49-F238E27FC236}">
                <a16:creationId xmlns:a16="http://schemas.microsoft.com/office/drawing/2014/main" id="{223A7B4A-EC00-6C4D-94F8-E7D2CD514C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140" y="2624665"/>
            <a:ext cx="3449608" cy="309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6B902-8524-BF40-95E0-FBFEE15ECF1E}"/>
              </a:ext>
            </a:extLst>
          </p:cNvPr>
          <p:cNvSpPr txBox="1"/>
          <p:nvPr/>
        </p:nvSpPr>
        <p:spPr>
          <a:xfrm>
            <a:off x="9303743" y="3676990"/>
            <a:ext cx="7281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3D170F-1ECE-DE4E-A407-5F218A0DE1BF}"/>
              </a:ext>
            </a:extLst>
          </p:cNvPr>
          <p:cNvSpPr/>
          <p:nvPr/>
        </p:nvSpPr>
        <p:spPr>
          <a:xfrm>
            <a:off x="8226561" y="3956390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96CECF1-C9CE-3647-95EE-BE7580C5AC9F}"/>
              </a:ext>
            </a:extLst>
          </p:cNvPr>
          <p:cNvSpPr/>
          <p:nvPr/>
        </p:nvSpPr>
        <p:spPr>
          <a:xfrm>
            <a:off x="10677256" y="4016554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7161EE2-D36A-4A4C-A4C5-74C57F08F0B5}"/>
              </a:ext>
            </a:extLst>
          </p:cNvPr>
          <p:cNvSpPr/>
          <p:nvPr/>
        </p:nvSpPr>
        <p:spPr>
          <a:xfrm>
            <a:off x="9209648" y="5554135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8D0B616-1B0B-E74F-A8DF-0A1508EB3D6D}"/>
              </a:ext>
            </a:extLst>
          </p:cNvPr>
          <p:cNvSpPr/>
          <p:nvPr/>
        </p:nvSpPr>
        <p:spPr>
          <a:xfrm>
            <a:off x="11197881" y="3836099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5D2F763-C7DD-E845-B2E7-C161E5E05957}"/>
              </a:ext>
            </a:extLst>
          </p:cNvPr>
          <p:cNvSpPr/>
          <p:nvPr/>
        </p:nvSpPr>
        <p:spPr>
          <a:xfrm>
            <a:off x="9141916" y="2467154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8BA1D95-8A5C-B04B-8CB0-D8F61288C9AD}"/>
              </a:ext>
            </a:extLst>
          </p:cNvPr>
          <p:cNvSpPr/>
          <p:nvPr/>
        </p:nvSpPr>
        <p:spPr>
          <a:xfrm>
            <a:off x="7743004" y="4253620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5A2D5B4-11FB-224F-BE2E-30D2469EC906}"/>
              </a:ext>
            </a:extLst>
          </p:cNvPr>
          <p:cNvSpPr/>
          <p:nvPr/>
        </p:nvSpPr>
        <p:spPr>
          <a:xfrm>
            <a:off x="7761207" y="3692168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4612322-F844-3843-A872-5650E4F17720}"/>
              </a:ext>
            </a:extLst>
          </p:cNvPr>
          <p:cNvSpPr/>
          <p:nvPr/>
        </p:nvSpPr>
        <p:spPr>
          <a:xfrm>
            <a:off x="9717653" y="2467154"/>
            <a:ext cx="321734" cy="31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Box 11">
            <a:extLst>
              <a:ext uri="{FF2B5EF4-FFF2-40B4-BE49-F238E27FC236}">
                <a16:creationId xmlns:a16="http://schemas.microsoft.com/office/drawing/2014/main" id="{D8ADAB4E-CFCC-BB4B-89FE-1DD0D86F4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1569" y="5700522"/>
            <a:ext cx="617501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6</a:t>
            </a:r>
            <a:endParaRPr lang="en-CA" sz="3600" dirty="0"/>
          </a:p>
        </p:txBody>
      </p:sp>
      <p:sp>
        <p:nvSpPr>
          <p:cNvPr id="29" name="Text Box 11">
            <a:extLst>
              <a:ext uri="{FF2B5EF4-FFF2-40B4-BE49-F238E27FC236}">
                <a16:creationId xmlns:a16="http://schemas.microsoft.com/office/drawing/2014/main" id="{8D6F4C06-8B8D-8D4A-B024-EB9338E0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1612" y="5700521"/>
            <a:ext cx="953126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No</a:t>
            </a:r>
            <a:endParaRPr lang="en-CA" sz="3600" dirty="0"/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5586D35B-A590-CA44-9AC7-33CAC674A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2818" y="1968526"/>
            <a:ext cx="617501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8</a:t>
            </a:r>
            <a:endParaRPr lang="en-CA" sz="3600" dirty="0"/>
          </a:p>
        </p:txBody>
      </p:sp>
      <p:sp>
        <p:nvSpPr>
          <p:cNvPr id="25" name="Text Box 11">
            <a:extLst>
              <a:ext uri="{FF2B5EF4-FFF2-40B4-BE49-F238E27FC236}">
                <a16:creationId xmlns:a16="http://schemas.microsoft.com/office/drawing/2014/main" id="{56EEFBAC-E5AF-DF4F-AFEC-0A41DA5CD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1707" y="2733149"/>
            <a:ext cx="832262" cy="646331"/>
          </a:xfrm>
          <a:prstGeom prst="rect">
            <a:avLst/>
          </a:prstGeom>
          <a:solidFill>
            <a:srgbClr val="C8FF2D">
              <a:alpha val="70195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dirty="0"/>
              <a:t>16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8178644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 animBg="1"/>
      <p:bldP spid="29" grpId="0" animBg="1"/>
      <p:bldP spid="20" grpId="0" animBg="1"/>
      <p:bldP spid="25" grpId="0" animBg="1"/>
    </p:bldLst>
  </p:timing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A2441"/>
      </a:dk2>
      <a:lt2>
        <a:srgbClr val="E2E8E5"/>
      </a:lt2>
      <a:accent1>
        <a:srgbClr val="D73993"/>
      </a:accent1>
      <a:accent2>
        <a:srgbClr val="C527C3"/>
      </a:accent2>
      <a:accent3>
        <a:srgbClr val="9739D7"/>
      </a:accent3>
      <a:accent4>
        <a:srgbClr val="563CCB"/>
      </a:accent4>
      <a:accent5>
        <a:srgbClr val="395ED7"/>
      </a:accent5>
      <a:accent6>
        <a:srgbClr val="278EC5"/>
      </a:accent6>
      <a:hlink>
        <a:srgbClr val="6068CA"/>
      </a:hlink>
      <a:folHlink>
        <a:srgbClr val="7F7F7F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3625</TotalTime>
  <Words>328</Words>
  <Application>Microsoft Macintosh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Bookman Old Style</vt:lpstr>
      <vt:lpstr>Calibri</vt:lpstr>
      <vt:lpstr>Franklin Gothic Book</vt:lpstr>
      <vt:lpstr>Wingdings</vt:lpstr>
      <vt:lpstr>RetrospectVTI</vt:lpstr>
      <vt:lpstr>Chapter 3:  Elements &amp;  The Periodic Table</vt:lpstr>
      <vt:lpstr>REVIEW:</vt:lpstr>
      <vt:lpstr>Energy Levels:   How are electrons arranged in an atom?</vt:lpstr>
      <vt:lpstr>Valence Electrons</vt:lpstr>
      <vt:lpstr>Constructing Atoms:</vt:lpstr>
      <vt:lpstr>Constructing Atoms:</vt:lpstr>
      <vt:lpstr>Quick Check:</vt:lpstr>
      <vt:lpstr>Practice:  Draw Helium </vt:lpstr>
      <vt:lpstr>Practice:  Draw Oxygen </vt:lpstr>
      <vt:lpstr>Practice:  Draw Sodium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 Elements &amp;  The Periodic Table</dc:title>
  <dc:creator>Stacey Falk</dc:creator>
  <cp:lastModifiedBy>Stacey Falk</cp:lastModifiedBy>
  <cp:revision>15</cp:revision>
  <dcterms:created xsi:type="dcterms:W3CDTF">2019-11-14T17:29:07Z</dcterms:created>
  <dcterms:modified xsi:type="dcterms:W3CDTF">2019-11-17T13:00:58Z</dcterms:modified>
</cp:coreProperties>
</file>