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4"/>
  </p:notesMasterIdLst>
  <p:sldIdLst>
    <p:sldId id="256" r:id="rId2"/>
    <p:sldId id="339" r:id="rId3"/>
    <p:sldId id="449" r:id="rId4"/>
    <p:sldId id="451" r:id="rId5"/>
    <p:sldId id="452" r:id="rId6"/>
    <p:sldId id="453" r:id="rId7"/>
    <p:sldId id="454" r:id="rId8"/>
    <p:sldId id="526" r:id="rId9"/>
    <p:sldId id="527" r:id="rId10"/>
    <p:sldId id="528" r:id="rId11"/>
    <p:sldId id="529" r:id="rId12"/>
    <p:sldId id="53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70"/>
    <p:restoredTop sz="94696"/>
  </p:normalViewPr>
  <p:slideViewPr>
    <p:cSldViewPr snapToGrid="0" snapToObjects="1">
      <p:cViewPr varScale="1">
        <p:scale>
          <a:sx n="88" d="100"/>
          <a:sy n="88" d="100"/>
        </p:scale>
        <p:origin x="2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3FAA90-71E1-DF4C-9CB8-18A63A1A5562}" type="datetimeFigureOut">
              <a:rPr lang="en-US" smtClean="0"/>
              <a:t>1/15/2020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0BE374-22C5-D145-AAC3-EEE9F6540C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637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1/15/2020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220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1/15/2020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610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1/15/2020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09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1/15/2020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154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1/15/2020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827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1/15/2020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499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1/15/2020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374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1/15/2020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16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1/15/2020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556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1/15/2020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956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1/15/2020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58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9455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300" i="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0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" descr="page1image16569008">
            <a:extLst>
              <a:ext uri="{FF2B5EF4-FFF2-40B4-BE49-F238E27FC236}">
                <a16:creationId xmlns:a16="http://schemas.microsoft.com/office/drawing/2014/main" id="{A4997452-7395-7346-B4B0-24475CC7A09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649" b="7599"/>
          <a:stretch/>
        </p:blipFill>
        <p:spPr bwMode="auto">
          <a:xfrm>
            <a:off x="-32" y="10"/>
            <a:ext cx="12192031" cy="4915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Rectangle 41">
            <a:extLst>
              <a:ext uri="{FF2B5EF4-FFF2-40B4-BE49-F238E27FC236}">
                <a16:creationId xmlns:a16="http://schemas.microsoft.com/office/drawing/2014/main" id="{0B4FB531-34DA-4777-9BD5-5B885DC3819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4915076"/>
            <a:ext cx="12188952" cy="1942924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22D313F-D500-E54D-939B-D5F34E4792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8675" y="5120639"/>
            <a:ext cx="7137263" cy="1280161"/>
          </a:xfrm>
        </p:spPr>
        <p:txBody>
          <a:bodyPr anchor="ctr">
            <a:normAutofit/>
          </a:bodyPr>
          <a:lstStyle/>
          <a:p>
            <a:pPr algn="r"/>
            <a:r>
              <a:rPr lang="en-US" sz="4100" dirty="0">
                <a:solidFill>
                  <a:srgbClr val="FFFFFF"/>
                </a:solidFill>
              </a:rPr>
              <a:t>CHAPTER 2:  CHEMICAL REACTIONS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281879-40FF-844C-A7E1-121481019A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27173" y="5120639"/>
            <a:ext cx="4063284" cy="1280160"/>
          </a:xfrm>
        </p:spPr>
        <p:txBody>
          <a:bodyPr anchor="ctr">
            <a:noAutofit/>
          </a:bodyPr>
          <a:lstStyle/>
          <a:p>
            <a:pPr algn="ctr"/>
            <a:r>
              <a:rPr lang="en-US" sz="2800" dirty="0">
                <a:solidFill>
                  <a:srgbClr val="FFFFFF"/>
                </a:solidFill>
              </a:rPr>
              <a:t>2-2:  Classifying chemical reactions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D5B557D3-D7B4-404B-84A1-9BD182BE5B0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rot="16200000">
            <a:off x="7532813" y="5760720"/>
            <a:ext cx="118872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83410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F64BBAA4-C62B-4146-B49F-FE4CC4655E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D6BC7535-0127-C242-A217-292DBDFC8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441" y="643468"/>
            <a:ext cx="3584318" cy="1674180"/>
          </a:xfrm>
        </p:spPr>
        <p:txBody>
          <a:bodyPr>
            <a:noAutofit/>
          </a:bodyPr>
          <a:lstStyle/>
          <a:p>
            <a:r>
              <a:rPr lang="en-US" sz="4800" b="1" dirty="0">
                <a:solidFill>
                  <a:srgbClr val="00B050"/>
                </a:solidFill>
              </a:rPr>
              <a:t>Double Replacement Reactions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EEB57AA8-F021-480C-A9E2-F899133136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62164" y="2478513"/>
            <a:ext cx="292608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561" y="2639380"/>
            <a:ext cx="4221480" cy="3229714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Usually follows the general equation:</a:t>
            </a:r>
          </a:p>
          <a:p>
            <a:pPr lvl="1"/>
            <a:r>
              <a:rPr lang="en-US" sz="3200" dirty="0">
                <a:solidFill>
                  <a:schemeClr val="tx1"/>
                </a:solidFill>
              </a:rPr>
              <a:t>AB + CD </a:t>
            </a:r>
            <a:r>
              <a:rPr lang="en-US" sz="3200" dirty="0">
                <a:solidFill>
                  <a:schemeClr val="tx1"/>
                </a:solidFill>
                <a:sym typeface="Wingdings" pitchFamily="2" charset="2"/>
              </a:rPr>
              <a:t> </a:t>
            </a:r>
            <a:r>
              <a:rPr lang="en-US" sz="3200" dirty="0">
                <a:solidFill>
                  <a:schemeClr val="tx1"/>
                </a:solidFill>
              </a:rPr>
              <a:t>AD + BC</a:t>
            </a:r>
          </a:p>
          <a:p>
            <a:pPr lvl="1"/>
            <a:endParaRPr lang="en-US" sz="3200" dirty="0">
              <a:solidFill>
                <a:schemeClr val="tx1"/>
              </a:solidFill>
            </a:endParaRPr>
          </a:p>
          <a:p>
            <a:pPr lvl="1"/>
            <a:r>
              <a:rPr lang="en-US" altLang="en-US" sz="3200" dirty="0">
                <a:solidFill>
                  <a:schemeClr val="tx1"/>
                </a:solidFill>
              </a:rPr>
              <a:t>Also called 	              double-displacement</a:t>
            </a:r>
          </a:p>
          <a:p>
            <a:pPr lvl="1"/>
            <a:endParaRPr lang="en-US" sz="32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tx1"/>
              </a:solidFill>
            </a:endParaRPr>
          </a:p>
        </p:txBody>
      </p:sp>
      <p:pic>
        <p:nvPicPr>
          <p:cNvPr id="23" name="Picture 2">
            <a:extLst>
              <a:ext uri="{FF2B5EF4-FFF2-40B4-BE49-F238E27FC236}">
                <a16:creationId xmlns:a16="http://schemas.microsoft.com/office/drawing/2014/main" id="{5FA4F5B9-686D-574C-9380-102D6937EE6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3" t="7465" r="3333" b="4276"/>
          <a:stretch/>
        </p:blipFill>
        <p:spPr bwMode="auto">
          <a:xfrm>
            <a:off x="4653447" y="706194"/>
            <a:ext cx="6892560" cy="5100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Rectangle 31">
            <a:extLst>
              <a:ext uri="{FF2B5EF4-FFF2-40B4-BE49-F238E27FC236}">
                <a16:creationId xmlns:a16="http://schemas.microsoft.com/office/drawing/2014/main" id="{75CF30C0-9394-4459-976E-2AA223FB12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0401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108201"/>
            <a:ext cx="10972800" cy="3760891"/>
          </a:xfrm>
        </p:spPr>
        <p:txBody>
          <a:bodyPr>
            <a:normAutofit/>
          </a:bodyPr>
          <a:lstStyle/>
          <a:p>
            <a:pPr marL="280988" indent="-280988">
              <a:defRPr/>
            </a:pPr>
            <a:r>
              <a:rPr lang="en-US" sz="3600" dirty="0">
                <a:solidFill>
                  <a:schemeClr val="tx1"/>
                </a:solidFill>
              </a:rPr>
              <a:t>Classify the following reactions:</a:t>
            </a:r>
          </a:p>
          <a:p>
            <a:pPr marL="573596" lvl="1" indent="-280988">
              <a:defRPr/>
            </a:pPr>
            <a:r>
              <a:rPr lang="en-US" sz="3600" dirty="0">
                <a:solidFill>
                  <a:schemeClr val="tx1"/>
                </a:solidFill>
              </a:rPr>
              <a:t>Na</a:t>
            </a:r>
            <a:r>
              <a:rPr lang="en-US" sz="3600" baseline="-25000" dirty="0">
                <a:solidFill>
                  <a:schemeClr val="tx1"/>
                </a:solidFill>
              </a:rPr>
              <a:t>2</a:t>
            </a:r>
            <a:r>
              <a:rPr lang="en-US" sz="3600" dirty="0">
                <a:solidFill>
                  <a:schemeClr val="tx1"/>
                </a:solidFill>
              </a:rPr>
              <a:t>O(</a:t>
            </a:r>
            <a:r>
              <a:rPr lang="en-US" sz="3600" i="1" dirty="0">
                <a:solidFill>
                  <a:schemeClr val="tx1"/>
                </a:solidFill>
              </a:rPr>
              <a:t>s</a:t>
            </a:r>
            <a:r>
              <a:rPr lang="en-US" sz="3600" dirty="0">
                <a:solidFill>
                  <a:schemeClr val="tx1"/>
                </a:solidFill>
              </a:rPr>
              <a:t>) + H</a:t>
            </a:r>
            <a:r>
              <a:rPr lang="en-US" sz="3600" baseline="-25000" dirty="0">
                <a:solidFill>
                  <a:schemeClr val="tx1"/>
                </a:solidFill>
              </a:rPr>
              <a:t>2</a:t>
            </a:r>
            <a:r>
              <a:rPr lang="en-US" sz="3600" dirty="0">
                <a:solidFill>
                  <a:schemeClr val="tx1"/>
                </a:solidFill>
              </a:rPr>
              <a:t>O(</a:t>
            </a:r>
            <a:r>
              <a:rPr lang="en-US" sz="3600" i="1" dirty="0">
                <a:solidFill>
                  <a:schemeClr val="tx1"/>
                </a:solidFill>
              </a:rPr>
              <a:t>l</a:t>
            </a:r>
            <a:r>
              <a:rPr lang="en-US" sz="3600" dirty="0">
                <a:solidFill>
                  <a:schemeClr val="tx1"/>
                </a:solidFill>
              </a:rPr>
              <a:t>)</a:t>
            </a:r>
            <a:r>
              <a:rPr lang="en-US" sz="3600" dirty="0">
                <a:solidFill>
                  <a:schemeClr val="tx1"/>
                </a:solidFill>
                <a:latin typeface="Times New Roman"/>
              </a:rPr>
              <a:t> ⟶ </a:t>
            </a:r>
            <a:r>
              <a:rPr lang="en-US" sz="3600" dirty="0">
                <a:solidFill>
                  <a:schemeClr val="tx1"/>
                </a:solidFill>
              </a:rPr>
              <a:t>2 </a:t>
            </a:r>
            <a:r>
              <a:rPr lang="en-US" sz="3600" dirty="0" err="1">
                <a:solidFill>
                  <a:schemeClr val="tx1"/>
                </a:solidFill>
              </a:rPr>
              <a:t>NaOH</a:t>
            </a:r>
            <a:r>
              <a:rPr lang="en-US" sz="3600" dirty="0">
                <a:solidFill>
                  <a:schemeClr val="tx1"/>
                </a:solidFill>
              </a:rPr>
              <a:t>(</a:t>
            </a:r>
            <a:r>
              <a:rPr lang="en-US" sz="3600" i="1" dirty="0" err="1">
                <a:solidFill>
                  <a:schemeClr val="tx1"/>
                </a:solidFill>
              </a:rPr>
              <a:t>aq</a:t>
            </a:r>
            <a:r>
              <a:rPr lang="en-US" sz="3600" dirty="0">
                <a:solidFill>
                  <a:schemeClr val="tx1"/>
                </a:solidFill>
              </a:rPr>
              <a:t>)</a:t>
            </a:r>
          </a:p>
          <a:p>
            <a:pPr marL="573596" lvl="1" indent="-280988">
              <a:buNone/>
              <a:defRPr/>
            </a:pPr>
            <a:endParaRPr lang="en-US" sz="3600" dirty="0">
              <a:solidFill>
                <a:schemeClr val="tx1"/>
              </a:solidFill>
            </a:endParaRPr>
          </a:p>
          <a:p>
            <a:pPr marL="573596" lvl="1" indent="-280988">
              <a:defRPr/>
            </a:pPr>
            <a:r>
              <a:rPr lang="en-US" sz="3600" dirty="0" err="1">
                <a:solidFill>
                  <a:schemeClr val="tx1"/>
                </a:solidFill>
              </a:rPr>
              <a:t>Ba</a:t>
            </a:r>
            <a:r>
              <a:rPr lang="en-US" sz="3600" dirty="0">
                <a:solidFill>
                  <a:schemeClr val="tx1"/>
                </a:solidFill>
              </a:rPr>
              <a:t>(NO</a:t>
            </a:r>
            <a:r>
              <a:rPr lang="en-US" sz="3600" baseline="-25000" dirty="0">
                <a:solidFill>
                  <a:schemeClr val="tx1"/>
                </a:solidFill>
              </a:rPr>
              <a:t>3</a:t>
            </a:r>
            <a:r>
              <a:rPr lang="en-US" sz="3600" dirty="0">
                <a:solidFill>
                  <a:schemeClr val="tx1"/>
                </a:solidFill>
              </a:rPr>
              <a:t>)</a:t>
            </a:r>
            <a:r>
              <a:rPr lang="en-US" sz="3600" baseline="-25000" dirty="0">
                <a:solidFill>
                  <a:schemeClr val="tx1"/>
                </a:solidFill>
              </a:rPr>
              <a:t>2</a:t>
            </a:r>
            <a:r>
              <a:rPr lang="en-US" sz="3600" dirty="0">
                <a:solidFill>
                  <a:schemeClr val="tx1"/>
                </a:solidFill>
              </a:rPr>
              <a:t>(</a:t>
            </a:r>
            <a:r>
              <a:rPr lang="en-US" sz="3600" i="1" dirty="0" err="1">
                <a:solidFill>
                  <a:schemeClr val="tx1"/>
                </a:solidFill>
              </a:rPr>
              <a:t>aq</a:t>
            </a:r>
            <a:r>
              <a:rPr lang="en-US" sz="3600" dirty="0">
                <a:solidFill>
                  <a:schemeClr val="tx1"/>
                </a:solidFill>
              </a:rPr>
              <a:t>) + K</a:t>
            </a:r>
            <a:r>
              <a:rPr lang="en-US" sz="3600" baseline="-25000" dirty="0">
                <a:solidFill>
                  <a:schemeClr val="tx1"/>
                </a:solidFill>
              </a:rPr>
              <a:t>2</a:t>
            </a:r>
            <a:r>
              <a:rPr lang="en-US" sz="3600" dirty="0">
                <a:solidFill>
                  <a:schemeClr val="tx1"/>
                </a:solidFill>
              </a:rPr>
              <a:t>SO</a:t>
            </a:r>
            <a:r>
              <a:rPr lang="en-US" sz="3600" baseline="-25000" dirty="0">
                <a:solidFill>
                  <a:schemeClr val="tx1"/>
                </a:solidFill>
              </a:rPr>
              <a:t>4</a:t>
            </a:r>
            <a:r>
              <a:rPr lang="en-US" sz="3600" dirty="0">
                <a:solidFill>
                  <a:schemeClr val="tx1"/>
                </a:solidFill>
              </a:rPr>
              <a:t>(</a:t>
            </a:r>
            <a:r>
              <a:rPr lang="en-US" sz="3600" i="1" dirty="0" err="1">
                <a:solidFill>
                  <a:schemeClr val="tx1"/>
                </a:solidFill>
              </a:rPr>
              <a:t>aq</a:t>
            </a:r>
            <a:r>
              <a:rPr lang="en-US" sz="3600" dirty="0">
                <a:solidFill>
                  <a:schemeClr val="tx1"/>
                </a:solidFill>
              </a:rPr>
              <a:t>)</a:t>
            </a:r>
            <a:r>
              <a:rPr lang="en-US" sz="3600" dirty="0">
                <a:solidFill>
                  <a:schemeClr val="tx1"/>
                </a:solidFill>
                <a:latin typeface="Times New Roman"/>
              </a:rPr>
              <a:t> ⟶ </a:t>
            </a:r>
            <a:r>
              <a:rPr lang="en-US" sz="3600" dirty="0">
                <a:solidFill>
                  <a:schemeClr val="tx1"/>
                </a:solidFill>
              </a:rPr>
              <a:t>BaSO</a:t>
            </a:r>
            <a:r>
              <a:rPr lang="en-US" sz="3600" baseline="-25000" dirty="0">
                <a:solidFill>
                  <a:schemeClr val="tx1"/>
                </a:solidFill>
              </a:rPr>
              <a:t>4</a:t>
            </a:r>
            <a:r>
              <a:rPr lang="en-US" sz="3600" dirty="0">
                <a:solidFill>
                  <a:schemeClr val="tx1"/>
                </a:solidFill>
              </a:rPr>
              <a:t>(</a:t>
            </a:r>
            <a:r>
              <a:rPr lang="en-US" sz="3600" i="1" dirty="0">
                <a:solidFill>
                  <a:schemeClr val="tx1"/>
                </a:solidFill>
              </a:rPr>
              <a:t>s</a:t>
            </a:r>
            <a:r>
              <a:rPr lang="en-US" sz="3600" dirty="0">
                <a:solidFill>
                  <a:schemeClr val="tx1"/>
                </a:solidFill>
              </a:rPr>
              <a:t>) + 2 KNO</a:t>
            </a:r>
            <a:r>
              <a:rPr lang="en-US" sz="3600" baseline="-25000" dirty="0">
                <a:solidFill>
                  <a:schemeClr val="tx1"/>
                </a:solidFill>
              </a:rPr>
              <a:t>3</a:t>
            </a:r>
            <a:r>
              <a:rPr lang="en-US" sz="3600" dirty="0">
                <a:solidFill>
                  <a:schemeClr val="tx1"/>
                </a:solidFill>
              </a:rPr>
              <a:t>(</a:t>
            </a:r>
            <a:r>
              <a:rPr lang="en-US" sz="3600" i="1" dirty="0" err="1">
                <a:solidFill>
                  <a:schemeClr val="tx1"/>
                </a:solidFill>
              </a:rPr>
              <a:t>aq</a:t>
            </a:r>
            <a:r>
              <a:rPr lang="en-US" sz="3600" dirty="0">
                <a:solidFill>
                  <a:schemeClr val="tx1"/>
                </a:solidFill>
              </a:rPr>
              <a:t>)</a:t>
            </a:r>
          </a:p>
          <a:p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005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108201"/>
            <a:ext cx="10515600" cy="3760891"/>
          </a:xfrm>
        </p:spPr>
        <p:txBody>
          <a:bodyPr>
            <a:normAutofit/>
          </a:bodyPr>
          <a:lstStyle/>
          <a:p>
            <a:pPr marL="573596" lvl="1" indent="-280988">
              <a:defRPr/>
            </a:pPr>
            <a:r>
              <a:rPr lang="en-US" sz="3600" dirty="0">
                <a:solidFill>
                  <a:schemeClr val="tx1"/>
                </a:solidFill>
              </a:rPr>
              <a:t>2 Al(</a:t>
            </a:r>
            <a:r>
              <a:rPr lang="en-US" sz="3600" i="1" dirty="0">
                <a:solidFill>
                  <a:schemeClr val="tx1"/>
                </a:solidFill>
              </a:rPr>
              <a:t>s</a:t>
            </a:r>
            <a:r>
              <a:rPr lang="en-US" sz="3600" dirty="0">
                <a:solidFill>
                  <a:schemeClr val="tx1"/>
                </a:solidFill>
              </a:rPr>
              <a:t>) + Fe</a:t>
            </a:r>
            <a:r>
              <a:rPr lang="en-US" sz="3600" baseline="-25000" dirty="0">
                <a:solidFill>
                  <a:schemeClr val="tx1"/>
                </a:solidFill>
              </a:rPr>
              <a:t>2</a:t>
            </a:r>
            <a:r>
              <a:rPr lang="en-US" sz="3600" dirty="0">
                <a:solidFill>
                  <a:schemeClr val="tx1"/>
                </a:solidFill>
              </a:rPr>
              <a:t>O</a:t>
            </a:r>
            <a:r>
              <a:rPr lang="en-US" sz="3600" baseline="-25000" dirty="0">
                <a:solidFill>
                  <a:schemeClr val="tx1"/>
                </a:solidFill>
              </a:rPr>
              <a:t>3</a:t>
            </a:r>
            <a:r>
              <a:rPr lang="en-US" sz="3600" dirty="0">
                <a:solidFill>
                  <a:schemeClr val="tx1"/>
                </a:solidFill>
              </a:rPr>
              <a:t>(</a:t>
            </a:r>
            <a:r>
              <a:rPr lang="en-US" sz="3600" i="1" dirty="0">
                <a:solidFill>
                  <a:schemeClr val="tx1"/>
                </a:solidFill>
              </a:rPr>
              <a:t>s</a:t>
            </a:r>
            <a:r>
              <a:rPr lang="en-US" sz="3600" dirty="0">
                <a:solidFill>
                  <a:schemeClr val="tx1"/>
                </a:solidFill>
              </a:rPr>
              <a:t>)</a:t>
            </a:r>
            <a:r>
              <a:rPr lang="en-US" sz="3600" dirty="0">
                <a:solidFill>
                  <a:schemeClr val="tx1"/>
                </a:solidFill>
                <a:latin typeface="Times New Roman"/>
              </a:rPr>
              <a:t> ⟶ </a:t>
            </a:r>
            <a:r>
              <a:rPr lang="en-US" sz="3600" dirty="0">
                <a:solidFill>
                  <a:schemeClr val="tx1"/>
                </a:solidFill>
              </a:rPr>
              <a:t>Al</a:t>
            </a:r>
            <a:r>
              <a:rPr lang="en-US" sz="3600" baseline="-25000" dirty="0">
                <a:solidFill>
                  <a:schemeClr val="tx1"/>
                </a:solidFill>
              </a:rPr>
              <a:t>2</a:t>
            </a:r>
            <a:r>
              <a:rPr lang="en-US" sz="3600" dirty="0">
                <a:solidFill>
                  <a:schemeClr val="tx1"/>
                </a:solidFill>
              </a:rPr>
              <a:t>O</a:t>
            </a:r>
            <a:r>
              <a:rPr lang="en-US" sz="3600" baseline="-25000" dirty="0">
                <a:solidFill>
                  <a:schemeClr val="tx1"/>
                </a:solidFill>
              </a:rPr>
              <a:t>3</a:t>
            </a:r>
            <a:r>
              <a:rPr lang="en-US" sz="3600" dirty="0">
                <a:solidFill>
                  <a:schemeClr val="tx1"/>
                </a:solidFill>
              </a:rPr>
              <a:t>(</a:t>
            </a:r>
            <a:r>
              <a:rPr lang="en-US" sz="3600" i="1" dirty="0">
                <a:solidFill>
                  <a:schemeClr val="tx1"/>
                </a:solidFill>
              </a:rPr>
              <a:t>s</a:t>
            </a:r>
            <a:r>
              <a:rPr lang="en-US" sz="3600" dirty="0">
                <a:solidFill>
                  <a:schemeClr val="tx1"/>
                </a:solidFill>
              </a:rPr>
              <a:t>) + 2 Fe(</a:t>
            </a:r>
            <a:r>
              <a:rPr lang="en-US" sz="3600" i="1" dirty="0">
                <a:solidFill>
                  <a:schemeClr val="tx1"/>
                </a:solidFill>
              </a:rPr>
              <a:t>l</a:t>
            </a:r>
            <a:r>
              <a:rPr lang="en-US" sz="3600" dirty="0">
                <a:solidFill>
                  <a:schemeClr val="tx1"/>
                </a:solidFill>
              </a:rPr>
              <a:t>)</a:t>
            </a:r>
          </a:p>
          <a:p>
            <a:pPr marL="573596" lvl="1" indent="-280988">
              <a:defRPr/>
            </a:pPr>
            <a:endParaRPr lang="en-US" sz="3600" dirty="0">
              <a:solidFill>
                <a:schemeClr val="tx1"/>
              </a:solidFill>
            </a:endParaRPr>
          </a:p>
          <a:p>
            <a:pPr marL="573596" lvl="1" indent="-280988">
              <a:defRPr/>
            </a:pPr>
            <a:r>
              <a:rPr lang="en-US" sz="3600" dirty="0">
                <a:solidFill>
                  <a:schemeClr val="tx1"/>
                </a:solidFill>
              </a:rPr>
              <a:t>2 H</a:t>
            </a:r>
            <a:r>
              <a:rPr lang="en-US" sz="3600" baseline="-25000" dirty="0">
                <a:solidFill>
                  <a:schemeClr val="tx1"/>
                </a:solidFill>
              </a:rPr>
              <a:t>2</a:t>
            </a:r>
            <a:r>
              <a:rPr lang="en-US" sz="3600" dirty="0">
                <a:solidFill>
                  <a:schemeClr val="tx1"/>
                </a:solidFill>
              </a:rPr>
              <a:t>O</a:t>
            </a:r>
            <a:r>
              <a:rPr lang="en-US" sz="3600" baseline="-25000" dirty="0">
                <a:solidFill>
                  <a:schemeClr val="tx1"/>
                </a:solidFill>
              </a:rPr>
              <a:t>2</a:t>
            </a:r>
            <a:r>
              <a:rPr lang="en-US" sz="3600" dirty="0">
                <a:solidFill>
                  <a:schemeClr val="tx1"/>
                </a:solidFill>
              </a:rPr>
              <a:t>(</a:t>
            </a:r>
            <a:r>
              <a:rPr lang="en-US" sz="3600" i="1" dirty="0" err="1">
                <a:solidFill>
                  <a:schemeClr val="tx1"/>
                </a:solidFill>
              </a:rPr>
              <a:t>aq</a:t>
            </a:r>
            <a:r>
              <a:rPr lang="en-US" sz="3600" dirty="0">
                <a:solidFill>
                  <a:schemeClr val="tx1"/>
                </a:solidFill>
              </a:rPr>
              <a:t>)</a:t>
            </a:r>
            <a:r>
              <a:rPr lang="en-US" sz="3600" dirty="0">
                <a:solidFill>
                  <a:schemeClr val="tx1"/>
                </a:solidFill>
                <a:latin typeface="Times New Roman"/>
              </a:rPr>
              <a:t> ⟶ </a:t>
            </a:r>
            <a:r>
              <a:rPr lang="en-US" sz="3600" dirty="0">
                <a:solidFill>
                  <a:schemeClr val="tx1"/>
                </a:solidFill>
              </a:rPr>
              <a:t>2 H</a:t>
            </a:r>
            <a:r>
              <a:rPr lang="en-US" sz="3600" baseline="-25000" dirty="0">
                <a:solidFill>
                  <a:schemeClr val="tx1"/>
                </a:solidFill>
              </a:rPr>
              <a:t>2</a:t>
            </a:r>
            <a:r>
              <a:rPr lang="en-US" sz="3600" dirty="0">
                <a:solidFill>
                  <a:schemeClr val="tx1"/>
                </a:solidFill>
              </a:rPr>
              <a:t>O(</a:t>
            </a:r>
            <a:r>
              <a:rPr lang="en-US" sz="3600" i="1" dirty="0">
                <a:solidFill>
                  <a:schemeClr val="tx1"/>
                </a:solidFill>
              </a:rPr>
              <a:t>l</a:t>
            </a:r>
            <a:r>
              <a:rPr lang="en-US" sz="3600" dirty="0">
                <a:solidFill>
                  <a:schemeClr val="tx1"/>
                </a:solidFill>
              </a:rPr>
              <a:t>) + O</a:t>
            </a:r>
            <a:r>
              <a:rPr lang="en-US" sz="3600" baseline="-25000" dirty="0">
                <a:solidFill>
                  <a:schemeClr val="tx1"/>
                </a:solidFill>
              </a:rPr>
              <a:t>2</a:t>
            </a:r>
            <a:r>
              <a:rPr lang="en-US" sz="3600" dirty="0">
                <a:solidFill>
                  <a:schemeClr val="tx1"/>
                </a:solidFill>
              </a:rPr>
              <a:t>(</a:t>
            </a:r>
            <a:r>
              <a:rPr lang="en-US" sz="3600" i="1" dirty="0">
                <a:solidFill>
                  <a:schemeClr val="tx1"/>
                </a:solidFill>
              </a:rPr>
              <a:t>g</a:t>
            </a:r>
            <a:r>
              <a:rPr lang="en-US" sz="3600" dirty="0">
                <a:solidFill>
                  <a:schemeClr val="tx1"/>
                </a:solidFill>
              </a:rPr>
              <a:t>)</a:t>
            </a:r>
          </a:p>
          <a:p>
            <a:pPr marL="573596" lvl="1" indent="-280988">
              <a:defRPr/>
            </a:pP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9713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FB5CC-0729-3946-8555-BCE8EBED5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Types of Chemical Reactions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038444-AC74-184D-8E48-06FD193A10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976" y="2054333"/>
            <a:ext cx="10961213" cy="4346464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3600" dirty="0">
                <a:solidFill>
                  <a:schemeClr val="tx1"/>
                </a:solidFill>
              </a:rPr>
              <a:t> All chemical reactions can be grouped into Categories: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200" b="1" dirty="0">
                <a:solidFill>
                  <a:srgbClr val="0070C0"/>
                </a:solidFill>
              </a:rPr>
              <a:t>Synthesis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200" b="1" dirty="0">
                <a:solidFill>
                  <a:srgbClr val="FF0000"/>
                </a:solidFill>
              </a:rPr>
              <a:t>Decomposition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200" b="1" dirty="0">
                <a:solidFill>
                  <a:srgbClr val="00B050"/>
                </a:solidFill>
              </a:rPr>
              <a:t>Replacement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chemeClr val="tx1"/>
                </a:solidFill>
              </a:rPr>
              <a:t>Single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chemeClr val="tx1"/>
                </a:solidFill>
              </a:rPr>
              <a:t>Double</a:t>
            </a:r>
          </a:p>
          <a:p>
            <a:pPr>
              <a:buClr>
                <a:schemeClr val="tx1"/>
              </a:buClr>
              <a:buSzPct val="125000"/>
            </a:pP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60EC451-A2BC-3F4D-8884-1241EA07BCDD}"/>
              </a:ext>
            </a:extLst>
          </p:cNvPr>
          <p:cNvSpPr/>
          <p:nvPr/>
        </p:nvSpPr>
        <p:spPr>
          <a:xfrm>
            <a:off x="4699321" y="2766349"/>
            <a:ext cx="6921661" cy="844952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What does synthesis mean?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BD8E7D5-D3C0-7C48-BE50-BA3D08F20721}"/>
              </a:ext>
            </a:extLst>
          </p:cNvPr>
          <p:cNvSpPr/>
          <p:nvPr/>
        </p:nvSpPr>
        <p:spPr>
          <a:xfrm>
            <a:off x="4699321" y="3883904"/>
            <a:ext cx="7384649" cy="84495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What does decomposition mean?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388A701-BA32-9E41-A1FF-3FB76F5B54DC}"/>
              </a:ext>
            </a:extLst>
          </p:cNvPr>
          <p:cNvSpPr/>
          <p:nvPr/>
        </p:nvSpPr>
        <p:spPr>
          <a:xfrm>
            <a:off x="4699320" y="5045829"/>
            <a:ext cx="6921661" cy="84495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What does replacement mean?</a:t>
            </a:r>
          </a:p>
        </p:txBody>
      </p:sp>
    </p:spTree>
    <p:extLst>
      <p:ext uri="{BB962C8B-B14F-4D97-AF65-F5344CB8AC3E}">
        <p14:creationId xmlns:p14="http://schemas.microsoft.com/office/powerpoint/2010/main" val="828324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5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64BBAA4-C62B-4146-B49F-FE4CC4655E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8911" y="643468"/>
            <a:ext cx="3177847" cy="1674180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0070C0"/>
                </a:solidFill>
              </a:rPr>
              <a:t>Synthesis Reactions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EB57AA8-F021-480C-A9E2-F899133136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62164" y="2478513"/>
            <a:ext cx="292608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8064" y="2639380"/>
            <a:ext cx="3880339" cy="3229714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A synthesis reaction is a reaction in which two or more elements or compounds combine to make a more complex substance.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tx1"/>
              </a:solidFill>
            </a:endParaRPr>
          </a:p>
        </p:txBody>
      </p:sp>
      <p:pic>
        <p:nvPicPr>
          <p:cNvPr id="4" name="Picture 16" descr="C10-12C-828378-08">
            <a:extLst>
              <a:ext uri="{FF2B5EF4-FFF2-40B4-BE49-F238E27FC236}">
                <a16:creationId xmlns:a16="http://schemas.microsoft.com/office/drawing/2014/main" id="{E7D7C6BC-82D4-5144-8012-FB0B24EFEA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18922" y="1322178"/>
            <a:ext cx="6892560" cy="3756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75CF30C0-9394-4459-976E-2AA223FB12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C4588AA-AC9E-EE41-B27D-1F199B4D31B9}"/>
              </a:ext>
            </a:extLst>
          </p:cNvPr>
          <p:cNvSpPr txBox="1"/>
          <p:nvPr/>
        </p:nvSpPr>
        <p:spPr>
          <a:xfrm>
            <a:off x="5018922" y="643468"/>
            <a:ext cx="5669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Example:</a:t>
            </a:r>
          </a:p>
        </p:txBody>
      </p:sp>
    </p:spTree>
    <p:extLst>
      <p:ext uri="{BB962C8B-B14F-4D97-AF65-F5344CB8AC3E}">
        <p14:creationId xmlns:p14="http://schemas.microsoft.com/office/powerpoint/2010/main" val="3038590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F64BBAA4-C62B-4146-B49F-FE4CC4655E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EB57AA8-F021-480C-A9E2-F899133136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62164" y="2478513"/>
            <a:ext cx="292608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8064" y="2639380"/>
            <a:ext cx="3795382" cy="3229714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All synthesis reactions follow this general equation:</a:t>
            </a:r>
          </a:p>
          <a:p>
            <a:pPr lvl="1"/>
            <a:r>
              <a:rPr lang="en-US" sz="3200" dirty="0">
                <a:solidFill>
                  <a:schemeClr val="tx1"/>
                </a:solidFill>
              </a:rPr>
              <a:t>A + B </a:t>
            </a:r>
            <a:r>
              <a:rPr lang="en-US" sz="3200" dirty="0">
                <a:solidFill>
                  <a:schemeClr val="tx1"/>
                </a:solidFill>
                <a:sym typeface="Wingdings" pitchFamily="2" charset="2"/>
              </a:rPr>
              <a:t> AB</a:t>
            </a:r>
            <a:endParaRPr lang="en-US" sz="32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tx1"/>
              </a:solidFill>
            </a:endParaRPr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46E0ACE9-E7E5-7347-A7B8-54E571207B0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1" t="7991" r="2854" b="3584"/>
          <a:stretch/>
        </p:blipFill>
        <p:spPr bwMode="auto">
          <a:xfrm>
            <a:off x="4653446" y="1018755"/>
            <a:ext cx="7303669" cy="4741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75CF30C0-9394-4459-976E-2AA223FB12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D6BC7535-0127-C242-A217-292DBDFC8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8911" y="643468"/>
            <a:ext cx="3177847" cy="1674180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0070C0"/>
                </a:solidFill>
              </a:rPr>
              <a:t>Synthesis Reactions</a:t>
            </a:r>
          </a:p>
        </p:txBody>
      </p:sp>
    </p:spTree>
    <p:extLst>
      <p:ext uri="{BB962C8B-B14F-4D97-AF65-F5344CB8AC3E}">
        <p14:creationId xmlns:p14="http://schemas.microsoft.com/office/powerpoint/2010/main" val="3557897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F64BBAA4-C62B-4146-B49F-FE4CC4655E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EB57AA8-F021-480C-A9E2-F899133136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62164" y="2478513"/>
            <a:ext cx="292608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" y="2639379"/>
            <a:ext cx="5379720" cy="3229714"/>
          </a:xfrm>
        </p:spPr>
        <p:txBody>
          <a:bodyPr>
            <a:noAutofit/>
          </a:bodyPr>
          <a:lstStyle/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/>
                </a:solidFill>
              </a:rPr>
              <a:t>A decomposition reaction is one in which a single compound breaks down into two or more elements or new compounds.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en-US" sz="36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5CF30C0-9394-4459-976E-2AA223FB12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D6BC7535-0127-C242-A217-292DBDFC8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7681" y="643468"/>
            <a:ext cx="4165766" cy="1674180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Decomposition Reactions</a:t>
            </a:r>
          </a:p>
        </p:txBody>
      </p:sp>
      <p:pic>
        <p:nvPicPr>
          <p:cNvPr id="8" name="Picture 7" descr="07_Pg230_UnFigure.jpg">
            <a:extLst>
              <a:ext uri="{FF2B5EF4-FFF2-40B4-BE49-F238E27FC236}">
                <a16:creationId xmlns:a16="http://schemas.microsoft.com/office/drawing/2014/main" id="{4D16ED93-0043-6F4A-B192-B547BD6577C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640" b="3011"/>
          <a:stretch/>
        </p:blipFill>
        <p:spPr>
          <a:xfrm>
            <a:off x="6749792" y="985258"/>
            <a:ext cx="4954527" cy="9906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83B4C02-2755-184F-ADEE-FBF72E7B5EAD}"/>
              </a:ext>
            </a:extLst>
          </p:cNvPr>
          <p:cNvSpPr txBox="1"/>
          <p:nvPr/>
        </p:nvSpPr>
        <p:spPr>
          <a:xfrm>
            <a:off x="5764439" y="479246"/>
            <a:ext cx="5669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Example:</a:t>
            </a:r>
          </a:p>
        </p:txBody>
      </p:sp>
      <p:pic>
        <p:nvPicPr>
          <p:cNvPr id="11" name="Picture 10" descr="07_Pg230_UnFigure.jpg">
            <a:extLst>
              <a:ext uri="{FF2B5EF4-FFF2-40B4-BE49-F238E27FC236}">
                <a16:creationId xmlns:a16="http://schemas.microsoft.com/office/drawing/2014/main" id="{AD73A4FF-5E52-E947-83EA-59EB9E7707D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360"/>
          <a:stretch/>
        </p:blipFill>
        <p:spPr>
          <a:xfrm>
            <a:off x="7926494" y="1813273"/>
            <a:ext cx="2734731" cy="4577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69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F64BBAA4-C62B-4146-B49F-FE4CC4655E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D6BC7535-0127-C242-A217-292DBDFC8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520" y="804333"/>
            <a:ext cx="4160519" cy="1674180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Decomposition</a:t>
            </a:r>
            <a:r>
              <a:rPr lang="en-US" sz="4400" b="1" dirty="0">
                <a:solidFill>
                  <a:srgbClr val="FF0000"/>
                </a:solidFill>
              </a:rPr>
              <a:t> Reactions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EEB57AA8-F021-480C-A9E2-F899133136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62164" y="2478513"/>
            <a:ext cx="292608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520" y="2639380"/>
            <a:ext cx="3712593" cy="3229714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/>
                </a:solidFill>
              </a:rPr>
              <a:t>Decomposition reactions follow this general equation: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/>
                </a:solidFill>
              </a:rPr>
              <a:t>AB </a:t>
            </a:r>
            <a:r>
              <a:rPr lang="en-US" sz="3600" dirty="0">
                <a:solidFill>
                  <a:schemeClr val="tx1"/>
                </a:solidFill>
                <a:sym typeface="Wingdings" panose="05000000000000000000" pitchFamily="2" charset="2"/>
              </a:rPr>
              <a:t> A + B</a:t>
            </a:r>
            <a:endParaRPr lang="en-US" sz="36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altLang="en-US" sz="36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36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3600" dirty="0">
              <a:solidFill>
                <a:schemeClr val="tx1"/>
              </a:solidFill>
            </a:endParaRPr>
          </a:p>
        </p:txBody>
      </p:sp>
      <p:pic>
        <p:nvPicPr>
          <p:cNvPr id="10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2FC099A6-FFEF-884A-8B21-D7EF848F45C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9" t="7046" r="3279" b="3403"/>
          <a:stretch/>
        </p:blipFill>
        <p:spPr bwMode="auto">
          <a:xfrm>
            <a:off x="4653447" y="688370"/>
            <a:ext cx="6892560" cy="5135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id="{75CF30C0-9394-4459-976E-2AA223FB12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3653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F64BBAA4-C62B-4146-B49F-FE4CC4655E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EB57AA8-F021-480C-A9E2-F899133136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62164" y="2478513"/>
            <a:ext cx="292608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" y="2639379"/>
            <a:ext cx="5943600" cy="3229714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/>
                </a:solidFill>
              </a:rPr>
              <a:t>In a single-replacement reaction, one element replaces another in a compound.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36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5CF30C0-9394-4459-976E-2AA223FB12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D6BC7535-0127-C242-A217-292DBDFC8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7681" y="643468"/>
            <a:ext cx="5006158" cy="1674180"/>
          </a:xfrm>
        </p:spPr>
        <p:txBody>
          <a:bodyPr>
            <a:noAutofit/>
          </a:bodyPr>
          <a:lstStyle/>
          <a:p>
            <a:r>
              <a:rPr lang="en-US" sz="4800" b="1" dirty="0">
                <a:solidFill>
                  <a:srgbClr val="00B050"/>
                </a:solidFill>
              </a:rPr>
              <a:t>Single Replacement Reactions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83B4C02-2755-184F-ADEE-FBF72E7B5EAD}"/>
              </a:ext>
            </a:extLst>
          </p:cNvPr>
          <p:cNvSpPr txBox="1"/>
          <p:nvPr/>
        </p:nvSpPr>
        <p:spPr>
          <a:xfrm>
            <a:off x="4983481" y="499519"/>
            <a:ext cx="5669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Example:</a:t>
            </a:r>
          </a:p>
        </p:txBody>
      </p:sp>
      <p:pic>
        <p:nvPicPr>
          <p:cNvPr id="10" name="Picture 9" descr="07_Pg231_UnFigure_1.jpg">
            <a:extLst>
              <a:ext uri="{FF2B5EF4-FFF2-40B4-BE49-F238E27FC236}">
                <a16:creationId xmlns:a16="http://schemas.microsoft.com/office/drawing/2014/main" id="{4F994810-6AF2-6D41-ADE4-506BC5680B1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43"/>
          <a:stretch/>
        </p:blipFill>
        <p:spPr>
          <a:xfrm>
            <a:off x="6556199" y="2045477"/>
            <a:ext cx="5404203" cy="4333277"/>
          </a:xfrm>
          <a:prstGeom prst="rect">
            <a:avLst/>
          </a:prstGeom>
        </p:spPr>
      </p:pic>
      <p:pic>
        <p:nvPicPr>
          <p:cNvPr id="12" name="Picture 2">
            <a:extLst>
              <a:ext uri="{FF2B5EF4-FFF2-40B4-BE49-F238E27FC236}">
                <a16:creationId xmlns:a16="http://schemas.microsoft.com/office/drawing/2014/main" id="{752023A0-9871-1C42-B878-0769E566D4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83481" y="1190343"/>
            <a:ext cx="6829839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67850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F64BBAA4-C62B-4146-B49F-FE4CC4655E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D6BC7535-0127-C242-A217-292DBDFC8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241" y="643468"/>
            <a:ext cx="3660518" cy="1674180"/>
          </a:xfrm>
        </p:spPr>
        <p:txBody>
          <a:bodyPr>
            <a:noAutofit/>
          </a:bodyPr>
          <a:lstStyle/>
          <a:p>
            <a:r>
              <a:rPr lang="en-US" sz="4800" b="1" dirty="0">
                <a:solidFill>
                  <a:srgbClr val="00B050"/>
                </a:solidFill>
              </a:rPr>
              <a:t>Single Replacement Reactions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EEB57AA8-F021-480C-A9E2-F899133136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62164" y="2478513"/>
            <a:ext cx="292608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559" y="2639380"/>
            <a:ext cx="4363887" cy="3229714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/>
                </a:solidFill>
              </a:rPr>
              <a:t>Usually follow this general equation:</a:t>
            </a:r>
          </a:p>
          <a:p>
            <a:pPr lvl="1"/>
            <a:r>
              <a:rPr lang="en-US" sz="3600" dirty="0">
                <a:solidFill>
                  <a:schemeClr val="tx1"/>
                </a:solidFill>
              </a:rPr>
              <a:t>A + BC </a:t>
            </a:r>
            <a:r>
              <a:rPr lang="en-US" sz="3600" dirty="0">
                <a:solidFill>
                  <a:schemeClr val="tx1"/>
                </a:solidFill>
                <a:sym typeface="Wingdings" pitchFamily="2" charset="2"/>
              </a:rPr>
              <a:t> AC + B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3600" dirty="0">
                <a:solidFill>
                  <a:schemeClr val="tx1"/>
                </a:solidFill>
              </a:rPr>
              <a:t>Also called 	     single-displacement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3600" dirty="0">
              <a:solidFill>
                <a:schemeClr val="tx1"/>
              </a:solidFill>
              <a:sym typeface="Wingdings" pitchFamily="2" charset="2"/>
            </a:endParaRPr>
          </a:p>
          <a:p>
            <a:endParaRPr lang="en-US" sz="36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36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3600" dirty="0">
              <a:solidFill>
                <a:schemeClr val="tx1"/>
              </a:solidFill>
            </a:endParaRPr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4A323E81-0C88-024F-B6AA-DEDE47AC6D7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0" t="6899" r="2500" b="3745"/>
          <a:stretch/>
        </p:blipFill>
        <p:spPr bwMode="auto">
          <a:xfrm>
            <a:off x="4653447" y="687360"/>
            <a:ext cx="6892560" cy="5137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75CF30C0-9394-4459-976E-2AA223FB12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53982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F64BBAA4-C62B-4146-B49F-FE4CC4655E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EB57AA8-F021-480C-A9E2-F899133136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62164" y="2478513"/>
            <a:ext cx="292608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" y="2639379"/>
            <a:ext cx="5943600" cy="3229714"/>
          </a:xfrm>
        </p:spPr>
        <p:txBody>
          <a:bodyPr>
            <a:noAutofit/>
          </a:bodyPr>
          <a:lstStyle/>
          <a:p>
            <a:r>
              <a:rPr lang="en-US" sz="3600">
                <a:solidFill>
                  <a:schemeClr val="tx1"/>
                </a:solidFill>
              </a:rPr>
              <a:t>Double replacement </a:t>
            </a:r>
            <a:r>
              <a:rPr lang="en-US" sz="3600" dirty="0">
                <a:solidFill>
                  <a:schemeClr val="tx1"/>
                </a:solidFill>
              </a:rPr>
              <a:t>reactions occur when ions exchange between two compounds.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36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5CF30C0-9394-4459-976E-2AA223FB12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D6BC7535-0127-C242-A217-292DBDFC8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7681" y="643468"/>
            <a:ext cx="5006158" cy="1674180"/>
          </a:xfrm>
        </p:spPr>
        <p:txBody>
          <a:bodyPr>
            <a:noAutofit/>
          </a:bodyPr>
          <a:lstStyle/>
          <a:p>
            <a:r>
              <a:rPr lang="en-US" sz="4800" b="1" dirty="0">
                <a:solidFill>
                  <a:srgbClr val="00B050"/>
                </a:solidFill>
              </a:rPr>
              <a:t>Double Replacement Reactions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83B4C02-2755-184F-ADEE-FBF72E7B5EAD}"/>
              </a:ext>
            </a:extLst>
          </p:cNvPr>
          <p:cNvSpPr txBox="1"/>
          <p:nvPr/>
        </p:nvSpPr>
        <p:spPr>
          <a:xfrm>
            <a:off x="4983481" y="499519"/>
            <a:ext cx="5669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Example:</a:t>
            </a:r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2B00A852-CCFE-BA40-B502-73E6675DE9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93838" y="1554445"/>
            <a:ext cx="6210481" cy="553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ircular Arrow 12">
            <a:extLst>
              <a:ext uri="{FF2B5EF4-FFF2-40B4-BE49-F238E27FC236}">
                <a16:creationId xmlns:a16="http://schemas.microsoft.com/office/drawing/2014/main" id="{02826A25-545D-DD46-AFED-08BE86C970BE}"/>
              </a:ext>
            </a:extLst>
          </p:cNvPr>
          <p:cNvSpPr/>
          <p:nvPr/>
        </p:nvSpPr>
        <p:spPr>
          <a:xfrm rot="10800000" flipH="1">
            <a:off x="5888586" y="382994"/>
            <a:ext cx="5669280" cy="3449353"/>
          </a:xfrm>
          <a:prstGeom prst="circularArrow">
            <a:avLst>
              <a:gd name="adj1" fmla="val 7338"/>
              <a:gd name="adj2" fmla="val 727633"/>
              <a:gd name="adj3" fmla="val 20868111"/>
              <a:gd name="adj4" fmla="val 10800763"/>
              <a:gd name="adj5" fmla="val 15361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17536BC-B513-1743-B03D-7454BE7AA400}"/>
              </a:ext>
            </a:extLst>
          </p:cNvPr>
          <p:cNvSpPr/>
          <p:nvPr/>
        </p:nvSpPr>
        <p:spPr>
          <a:xfrm>
            <a:off x="5885430" y="1480558"/>
            <a:ext cx="983159" cy="626268"/>
          </a:xfrm>
          <a:prstGeom prst="rect">
            <a:avLst/>
          </a:prstGeom>
          <a:solidFill>
            <a:schemeClr val="accent6">
              <a:alpha val="31000"/>
            </a:schemeClr>
          </a:solidFill>
          <a:ln w="12700" cmpd="sng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F39E063-CB70-5C4F-9826-D8E48E350CB3}"/>
              </a:ext>
            </a:extLst>
          </p:cNvPr>
          <p:cNvSpPr/>
          <p:nvPr/>
        </p:nvSpPr>
        <p:spPr>
          <a:xfrm>
            <a:off x="10731934" y="1529984"/>
            <a:ext cx="762000" cy="533400"/>
          </a:xfrm>
          <a:prstGeom prst="rect">
            <a:avLst/>
          </a:prstGeom>
          <a:solidFill>
            <a:schemeClr val="accent6">
              <a:alpha val="31000"/>
            </a:schemeClr>
          </a:solidFill>
          <a:ln w="12700" cmpd="sng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2053753-FAD0-3E4F-8A55-08D9AE832CFC}"/>
              </a:ext>
            </a:extLst>
          </p:cNvPr>
          <p:cNvSpPr/>
          <p:nvPr/>
        </p:nvSpPr>
        <p:spPr>
          <a:xfrm>
            <a:off x="7597140" y="1529984"/>
            <a:ext cx="693419" cy="533400"/>
          </a:xfrm>
          <a:prstGeom prst="rect">
            <a:avLst/>
          </a:prstGeom>
          <a:solidFill>
            <a:schemeClr val="accent2">
              <a:lumMod val="75000"/>
              <a:alpha val="31000"/>
            </a:schemeClr>
          </a:solidFill>
          <a:ln w="12700" cmpd="sng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9C56CA3-F264-7749-9F56-6BB8F3A4F9C9}"/>
              </a:ext>
            </a:extLst>
          </p:cNvPr>
          <p:cNvSpPr/>
          <p:nvPr/>
        </p:nvSpPr>
        <p:spPr>
          <a:xfrm>
            <a:off x="9357358" y="1573426"/>
            <a:ext cx="381000" cy="533400"/>
          </a:xfrm>
          <a:prstGeom prst="rect">
            <a:avLst/>
          </a:prstGeom>
          <a:solidFill>
            <a:schemeClr val="accent2">
              <a:lumMod val="75000"/>
              <a:alpha val="31000"/>
            </a:schemeClr>
          </a:solidFill>
          <a:ln w="12700" cmpd="sng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ircular Arrow 20">
            <a:extLst>
              <a:ext uri="{FF2B5EF4-FFF2-40B4-BE49-F238E27FC236}">
                <a16:creationId xmlns:a16="http://schemas.microsoft.com/office/drawing/2014/main" id="{24918923-F1E7-1E4E-AE84-015F9E32A1C4}"/>
              </a:ext>
            </a:extLst>
          </p:cNvPr>
          <p:cNvSpPr/>
          <p:nvPr/>
        </p:nvSpPr>
        <p:spPr>
          <a:xfrm rot="10800000" flipH="1">
            <a:off x="7356272" y="936503"/>
            <a:ext cx="2420558" cy="2362200"/>
          </a:xfrm>
          <a:prstGeom prst="circularArrow">
            <a:avLst>
              <a:gd name="adj1" fmla="val 7338"/>
              <a:gd name="adj2" fmla="val 727633"/>
              <a:gd name="adj3" fmla="val 20868111"/>
              <a:gd name="adj4" fmla="val 10800763"/>
              <a:gd name="adj5" fmla="val 13036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278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VTI">
  <a:themeElements>
    <a:clrScheme name="AnalogousFromDarkSeedLeftStep">
      <a:dk1>
        <a:srgbClr val="000000"/>
      </a:dk1>
      <a:lt1>
        <a:srgbClr val="FFFFFF"/>
      </a:lt1>
      <a:dk2>
        <a:srgbClr val="412429"/>
      </a:dk2>
      <a:lt2>
        <a:srgbClr val="E2E6E8"/>
      </a:lt2>
      <a:accent1>
        <a:srgbClr val="E77129"/>
      </a:accent1>
      <a:accent2>
        <a:srgbClr val="D5171F"/>
      </a:accent2>
      <a:accent3>
        <a:srgbClr val="E7297F"/>
      </a:accent3>
      <a:accent4>
        <a:srgbClr val="D517BD"/>
      </a:accent4>
      <a:accent5>
        <a:srgbClr val="B029E7"/>
      </a:accent5>
      <a:accent6>
        <a:srgbClr val="6433DA"/>
      </a:accent6>
      <a:hlink>
        <a:srgbClr val="B349C2"/>
      </a:hlink>
      <a:folHlink>
        <a:srgbClr val="7F7F7F"/>
      </a:folHlink>
    </a:clrScheme>
    <a:fontScheme name="Retrospect">
      <a:majorFont>
        <a:latin typeface="Garamond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17620</TotalTime>
  <Words>245</Words>
  <Application>Microsoft Office PowerPoint</Application>
  <PresentationFormat>Widescreen</PresentationFormat>
  <Paragraphs>53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Garamond</vt:lpstr>
      <vt:lpstr>Times New Roman</vt:lpstr>
      <vt:lpstr>Wingdings</vt:lpstr>
      <vt:lpstr>RetrospectVTI</vt:lpstr>
      <vt:lpstr>CHAPTER 2:  CHEMICAL REACTIONS</vt:lpstr>
      <vt:lpstr>Types of Chemical Reactions</vt:lpstr>
      <vt:lpstr>Synthesis Reactions</vt:lpstr>
      <vt:lpstr>Synthesis Reactions</vt:lpstr>
      <vt:lpstr>Decomposition Reactions</vt:lpstr>
      <vt:lpstr>Decomposition Reactions</vt:lpstr>
      <vt:lpstr>Single Replacement Reactions</vt:lpstr>
      <vt:lpstr>Single Replacement Reactions</vt:lpstr>
      <vt:lpstr>Double Replacement Reactions</vt:lpstr>
      <vt:lpstr>Double Replacement Reactions</vt:lpstr>
      <vt:lpstr>Practice</vt:lpstr>
      <vt:lpstr>Practice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2:  CHEMICAL REACTIONS</dc:title>
  <dc:creator>Stacey Falk</dc:creator>
  <cp:lastModifiedBy>Stacey Falk</cp:lastModifiedBy>
  <cp:revision>4</cp:revision>
  <dcterms:created xsi:type="dcterms:W3CDTF">2020-01-13T21:12:54Z</dcterms:created>
  <dcterms:modified xsi:type="dcterms:W3CDTF">2020-01-27T19:57:16Z</dcterms:modified>
</cp:coreProperties>
</file>