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902030302020204" pitchFamily="66" charset="0"/>
      <p:regular r:id="rId21"/>
      <p:bold r:id="rId22"/>
    </p:embeddedFont>
    <p:embeddedFont>
      <p:font typeface="Rockwell" panose="02060603020205020403" pitchFamily="18" charset="77"/>
      <p:regular r:id="rId23"/>
      <p:bold r:id="rId24"/>
      <p:italic r:id="rId25"/>
      <p:boldItalic r:id="rId26"/>
    </p:embeddedFont>
    <p:embeddedFont>
      <p:font typeface="Rockwell Condensed" panose="02060603050405020104" pitchFamily="18" charset="77"/>
      <p:regular r:id="rId27"/>
      <p:bold r:id="rId28"/>
    </p:embeddedFont>
    <p:embeddedFont>
      <p:font typeface="Rockwell Extra Bold" panose="02060603020205020403" pitchFamily="18" charset="77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5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7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9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69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46FB-0730-B241-8922-50D7EB2C4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lesson 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8F6E5-0E31-FB47-9A0D-499BD68D7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676" y="4370336"/>
            <a:ext cx="6920588" cy="2438235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 science lab is a place where many exciting things can happen.  It is also a place with dangerous materials and potential  hazards.  Following sensible safety precautions will help to ensure that your  experience in the lab is  a positive  one.</a:t>
            </a:r>
          </a:p>
        </p:txBody>
      </p:sp>
      <p:pic>
        <p:nvPicPr>
          <p:cNvPr id="5" name="Google Shape;91;p13" descr="lab-safety-equipment">
            <a:extLst>
              <a:ext uri="{FF2B5EF4-FFF2-40B4-BE49-F238E27FC236}">
                <a16:creationId xmlns:a16="http://schemas.microsoft.com/office/drawing/2014/main" id="{AC9E7221-CCCA-1F4C-AF00-00ACD4E071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4505" y="1465979"/>
            <a:ext cx="3905539" cy="278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96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21408"/>
            <a:ext cx="8087497" cy="405079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Know the location and proper use of the fire blanket, fire extinguisher, fire alarm, eye wash station, first aid kit, and emergency shut offs.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9"/>
            </a:pPr>
            <a:endParaRPr lang="en-US" sz="3600" b="1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b="1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6" name="Google Shape;154;p22">
            <a:extLst>
              <a:ext uri="{FF2B5EF4-FFF2-40B4-BE49-F238E27FC236}">
                <a16:creationId xmlns:a16="http://schemas.microsoft.com/office/drawing/2014/main" id="{8BDF5AB0-499D-DF46-828E-B04EC4095C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7800" y="4668900"/>
            <a:ext cx="2048400" cy="218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1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21408"/>
            <a:ext cx="8087497" cy="405079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Report any accident or injury, no matter how small, to the instructor.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0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0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5" name="Google Shape;161;p23">
            <a:extLst>
              <a:ext uri="{FF2B5EF4-FFF2-40B4-BE49-F238E27FC236}">
                <a16:creationId xmlns:a16="http://schemas.microsoft.com/office/drawing/2014/main" id="{E0752E49-7668-A14C-AB6D-81F6E963C87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545350" y="3903775"/>
            <a:ext cx="3569700" cy="203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46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21408"/>
            <a:ext cx="8087497" cy="405079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Discard liquids and solids as indicated by Miss Falk.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1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1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1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6" name="Google Shape;168;p24" descr="C:\Users\staples\AppData\Local\Microsoft\Windows\Temporary Internet Files\Content.IE5\FIKHNN6D\MC900389378[1].wmf">
            <a:extLst>
              <a:ext uri="{FF2B5EF4-FFF2-40B4-BE49-F238E27FC236}">
                <a16:creationId xmlns:a16="http://schemas.microsoft.com/office/drawing/2014/main" id="{C38FBECC-AFF0-8345-99D1-B4093760A7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9193" y="3797463"/>
            <a:ext cx="1436100" cy="21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68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21408"/>
            <a:ext cx="8087497" cy="405079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Never take anything from the lab unless given permission by Miss Falk.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2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2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2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742950" indent="-742950">
              <a:buFont typeface="+mj-lt"/>
              <a:buAutoNum type="arabicPeriod" startAt="12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5" name="Google Shape;175;p25" descr="C:\Users\staples\AppData\Local\Microsoft\Windows\Temporary Internet Files\Content.IE5\FIKHNN6D\MC900371316[1].wmf">
            <a:extLst>
              <a:ext uri="{FF2B5EF4-FFF2-40B4-BE49-F238E27FC236}">
                <a16:creationId xmlns:a16="http://schemas.microsoft.com/office/drawing/2014/main" id="{8D9F880D-6F1D-ED47-BC01-19A8128DA4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2245" y="3750440"/>
            <a:ext cx="2317800" cy="227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75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152400" y="457200"/>
            <a:ext cx="7391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mic Sans MS"/>
              <a:buNone/>
            </a:pPr>
            <a:r>
              <a:rPr lang="en-US" sz="6600" b="1" i="0" u="none" strike="noStrike" cap="none" dirty="0">
                <a:solidFill>
                  <a:srgbClr val="C00000"/>
                </a:solidFill>
                <a:latin typeface="+mn-lt"/>
                <a:ea typeface="Comic Sans MS"/>
                <a:cs typeface="Comic Sans MS"/>
                <a:sym typeface="Comic Sans MS"/>
              </a:rPr>
              <a:t>Any Questions</a:t>
            </a:r>
            <a:endParaRPr dirty="0">
              <a:latin typeface="+mn-lt"/>
            </a:endParaRPr>
          </a:p>
        </p:txBody>
      </p:sp>
      <p:pic>
        <p:nvPicPr>
          <p:cNvPr id="181" name="Google Shape;181;p26" descr="http://www.hillenvironmentalandsafety.com/images/safety_alt_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3241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 descr="C:\Users\staples\AppData\Local\Microsoft\Windows\Temporary Internet Files\Content.IE5\ZGN4FQHO\MM900254500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3048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765"/>
            <a:ext cx="7772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Do not </a:t>
            </a: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work in the lab unless Miss Falk is present, and always obtain Miss Falk’s permission before beginning any experiment.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4" name="Google Shape;98;p14" descr="Lab equipment - Click image to download.">
            <a:extLst>
              <a:ext uri="{FF2B5EF4-FFF2-40B4-BE49-F238E27FC236}">
                <a16:creationId xmlns:a16="http://schemas.microsoft.com/office/drawing/2014/main" id="{E21E05D4-79B2-944A-99F9-E6DD86DCAA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09550" y="5115132"/>
            <a:ext cx="3924900" cy="10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18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Keep lab stations clear of all non-laboratory materials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sz="3600" dirty="0"/>
          </a:p>
        </p:txBody>
      </p:sp>
      <p:pic>
        <p:nvPicPr>
          <p:cNvPr id="5" name="Google Shape;105;p15" descr="Work areas should be kept clean and tidy at all times">
            <a:extLst>
              <a:ext uri="{FF2B5EF4-FFF2-40B4-BE49-F238E27FC236}">
                <a16:creationId xmlns:a16="http://schemas.microsoft.com/office/drawing/2014/main" id="{A098102E-AF2C-B84B-8C5D-AFA291277D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242" y="3615463"/>
            <a:ext cx="1712700" cy="232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07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No open-toe shoes, loose clothing, or dangling jewelry is allowed.  Long hair must be tied back.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6" name="Google Shape;112;p16">
            <a:extLst>
              <a:ext uri="{FF2B5EF4-FFF2-40B4-BE49-F238E27FC236}">
                <a16:creationId xmlns:a16="http://schemas.microsoft.com/office/drawing/2014/main" id="{768F64DD-8B56-1E49-8985-85EDCAF681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1852" y="4146804"/>
            <a:ext cx="2787300" cy="22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91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Use the safety equipment provided for you.  Goggles should be worn when using chemicals or sharp objects.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5" name="Google Shape;119;p17">
            <a:extLst>
              <a:ext uri="{FF2B5EF4-FFF2-40B4-BE49-F238E27FC236}">
                <a16:creationId xmlns:a16="http://schemas.microsoft.com/office/drawing/2014/main" id="{41EB2B2B-6BB5-2749-9571-E0B4E3A4E8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59896">
            <a:off x="3101510" y="4640779"/>
            <a:ext cx="2681380" cy="1395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38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Never run or become involved in horseplay.</a:t>
            </a: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6" name="Google Shape;126;p18" descr="Horseplay, practical jokes and pranks are dangerous and prohibited">
            <a:extLst>
              <a:ext uri="{FF2B5EF4-FFF2-40B4-BE49-F238E27FC236}">
                <a16:creationId xmlns:a16="http://schemas.microsoft.com/office/drawing/2014/main" id="{BEBAE073-7F5A-1D40-9072-27E9F3A009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6551" y="3687600"/>
            <a:ext cx="2558700" cy="248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18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dk1"/>
                </a:solidFill>
                <a:latin typeface="Rockwell" panose="02060603020205020403" pitchFamily="18" charset="77"/>
                <a:ea typeface="Comic Sans MS"/>
                <a:cs typeface="Comic Sans MS"/>
                <a:sym typeface="Comic Sans MS"/>
              </a:rPr>
              <a:t>Do not eat or drink while in the lab.  Never use any lab equipment as food or drink containers. </a:t>
            </a:r>
            <a:endParaRPr lang="en-US" sz="3600" dirty="0">
              <a:latin typeface="Rockwell" panose="02060603020205020403" pitchFamily="18" charset="77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-US" sz="3600" dirty="0">
              <a:latin typeface="Rockwell" panose="02060603020205020403" pitchFamily="18" charset="77"/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latin typeface="Rockwell" panose="02060603020205020403" pitchFamily="18" charset="77"/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latin typeface="Rockwell" panose="02060603020205020403" pitchFamily="18" charset="77"/>
            </a:endParaRPr>
          </a:p>
        </p:txBody>
      </p:sp>
      <p:pic>
        <p:nvPicPr>
          <p:cNvPr id="5" name="Google Shape;133;p19" descr="Do not eat food, drink beverages, or chew gum in the laboratory">
            <a:extLst>
              <a:ext uri="{FF2B5EF4-FFF2-40B4-BE49-F238E27FC236}">
                <a16:creationId xmlns:a16="http://schemas.microsoft.com/office/drawing/2014/main" id="{F32810D7-17B5-CA4E-BF86-51F313ECA6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0300" y="4313568"/>
            <a:ext cx="2123400" cy="205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8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21408"/>
            <a:ext cx="8087497" cy="405079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sz="3600" dirty="0">
                <a:solidFill>
                  <a:schemeClr val="dk1"/>
                </a:solidFill>
                <a:latin typeface="Rockwell" panose="02060603020205020403" pitchFamily="18" charset="77"/>
                <a:ea typeface="Comic Sans MS"/>
                <a:cs typeface="Comic Sans MS"/>
                <a:sym typeface="Comic Sans MS"/>
              </a:rPr>
              <a:t>Do not inhale, taste, or touch any chemicals unless specifically told to do so by Miss Falk.  </a:t>
            </a:r>
            <a:endParaRPr lang="en-US" sz="3600" dirty="0">
              <a:latin typeface="Rockwell" panose="02060603020205020403" pitchFamily="18" charset="77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-US" sz="3600" dirty="0">
              <a:latin typeface="Rockwell" panose="02060603020205020403" pitchFamily="18" charset="77"/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latin typeface="Rockwell" panose="02060603020205020403" pitchFamily="18" charset="77"/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>
              <a:latin typeface="Rockwell" panose="02060603020205020403" pitchFamily="18" charset="77"/>
            </a:endParaRPr>
          </a:p>
        </p:txBody>
      </p:sp>
      <p:pic>
        <p:nvPicPr>
          <p:cNvPr id="6" name="Google Shape;140;p20">
            <a:extLst>
              <a:ext uri="{FF2B5EF4-FFF2-40B4-BE49-F238E27FC236}">
                <a16:creationId xmlns:a16="http://schemas.microsoft.com/office/drawing/2014/main" id="{7E27C9CA-70EF-7841-A8CD-BF0C09ADEA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577" y="4146804"/>
            <a:ext cx="1642845" cy="2383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15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93E3-7DF9-AD43-8D74-5A898E63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General lab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E99A-EEC1-8A47-A2C7-AF90A5C3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21408"/>
            <a:ext cx="8087497" cy="405079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sz="36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Always slant test tubes away from yourself and others when heating them.</a:t>
            </a:r>
            <a:r>
              <a:rPr lang="en-US" sz="3600" b="1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endParaRPr lang="en-US" sz="3600" b="1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b="1" dirty="0">
              <a:ea typeface="Comic Sans MS"/>
              <a:cs typeface="Comic Sans MS"/>
              <a:sym typeface="Comic Sans MS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600" dirty="0"/>
          </a:p>
        </p:txBody>
      </p:sp>
      <p:pic>
        <p:nvPicPr>
          <p:cNvPr id="5" name="Google Shape;147;p21">
            <a:extLst>
              <a:ext uri="{FF2B5EF4-FFF2-40B4-BE49-F238E27FC236}">
                <a16:creationId xmlns:a16="http://schemas.microsoft.com/office/drawing/2014/main" id="{85BA6F16-1C64-FF48-A261-958891700F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28759" y="3669957"/>
            <a:ext cx="4086482" cy="295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583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{E880CB16-AB51-144D-BA42-312619313A3A}tf10001070</Template>
  <TotalTime>9</TotalTime>
  <Words>297</Words>
  <Application>Microsoft Macintosh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Rockwell Extra Bold</vt:lpstr>
      <vt:lpstr>Calibri</vt:lpstr>
      <vt:lpstr>Rockwell Condensed</vt:lpstr>
      <vt:lpstr>Arial</vt:lpstr>
      <vt:lpstr>Wingdings</vt:lpstr>
      <vt:lpstr>Rockwell</vt:lpstr>
      <vt:lpstr>Comic Sans MS</vt:lpstr>
      <vt:lpstr>Wood Type</vt:lpstr>
      <vt:lpstr>A lesson in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General lab safety rules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lesson in</dc:title>
  <cp:lastModifiedBy>Stacey Falk</cp:lastModifiedBy>
  <cp:revision>2</cp:revision>
  <dcterms:modified xsi:type="dcterms:W3CDTF">2019-08-19T03:24:18Z</dcterms:modified>
</cp:coreProperties>
</file>