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sldIdLst>
    <p:sldId id="256" r:id="rId2"/>
    <p:sldId id="257" r:id="rId3"/>
    <p:sldId id="258" r:id="rId4"/>
    <p:sldId id="270" r:id="rId5"/>
    <p:sldId id="271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647"/>
    <p:restoredTop sz="94696"/>
  </p:normalViewPr>
  <p:slideViewPr>
    <p:cSldViewPr snapToGrid="0" snapToObjects="1">
      <p:cViewPr varScale="1">
        <p:scale>
          <a:sx n="76" d="100"/>
          <a:sy n="76" d="100"/>
        </p:scale>
        <p:origin x="86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1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32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55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4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568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96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8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1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10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2/5/2020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45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4201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5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2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EB49BD-4F81-43C2-BC7B-DC656FB88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15730"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B4A12B6-EF0D-43E8-8C17-4FAD4D2766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lumMod val="85000"/>
              <a:lumOff val="15000"/>
              <a:alpha val="93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107525-0C02-447F-8A3F-553320A723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2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38EEB-CC3C-DB49-B737-0180F582E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3-2</a:t>
            </a:r>
            <a:br>
              <a:rPr lang="en-US" dirty="0"/>
            </a:br>
            <a:r>
              <a:rPr lang="en-US" dirty="0"/>
              <a:t>Concentration and Solubility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7A42E3-05D8-4A0B-9D4E-20EF581E57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EE9A54B-189D-4645-8254-FDC4210EC6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11CE48F-D5E4-4520-AF1E-8F85CFBDA5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1448851-39AD-4943-BF9C-C50704E083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034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4322D-A1C7-DA44-8D71-943C40BF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436631"/>
            <a:ext cx="11344275" cy="152707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solubility?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B68FE-AA08-5D43-8DE3-9192A7DCC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3" y="1098456"/>
            <a:ext cx="6270532" cy="51813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How much sugar will dissolve in 100g of water if  the temperature is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◦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marL="0" indent="0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35.7g of salt dissolved in 100g of water.  What is the temperature of the water?</a:t>
            </a:r>
          </a:p>
          <a:p>
            <a:pPr marL="274320" lvl="1" indent="0">
              <a:buNone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2A688BF-4800-E042-B676-3C0302D73026}"/>
              </a:ext>
            </a:extLst>
          </p:cNvPr>
          <p:cNvGraphicFramePr>
            <a:graphicFrameLocks noGrp="1"/>
          </p:cNvGraphicFramePr>
          <p:nvPr/>
        </p:nvGraphicFramePr>
        <p:xfrm>
          <a:off x="6884895" y="1263273"/>
          <a:ext cx="4692742" cy="4721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371">
                  <a:extLst>
                    <a:ext uri="{9D8B030D-6E8A-4147-A177-3AD203B41FA5}">
                      <a16:colId xmlns:a16="http://schemas.microsoft.com/office/drawing/2014/main" val="1236854170"/>
                    </a:ext>
                  </a:extLst>
                </a:gridCol>
                <a:gridCol w="2346371">
                  <a:extLst>
                    <a:ext uri="{9D8B030D-6E8A-4147-A177-3AD203B41FA5}">
                      <a16:colId xmlns:a16="http://schemas.microsoft.com/office/drawing/2014/main" val="2075527303"/>
                    </a:ext>
                  </a:extLst>
                </a:gridCol>
              </a:tblGrid>
              <a:tr h="9441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Compound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Solubility (g)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481495"/>
                  </a:ext>
                </a:extLst>
              </a:tr>
              <a:tr h="9441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Carbon Dioxide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0.348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674205"/>
                  </a:ext>
                </a:extLst>
              </a:tr>
              <a:tr h="9441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Baking Soda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273093"/>
                  </a:ext>
                </a:extLst>
              </a:tr>
              <a:tr h="9441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Table Salt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008473"/>
                  </a:ext>
                </a:extLst>
              </a:tr>
              <a:tr h="9441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Table Sugar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91666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0B55B4F-5808-2A40-B255-8ABBFF3D964A}"/>
              </a:ext>
            </a:extLst>
          </p:cNvPr>
          <p:cNvSpPr/>
          <p:nvPr/>
        </p:nvSpPr>
        <p:spPr>
          <a:xfrm>
            <a:off x="6884895" y="630609"/>
            <a:ext cx="4692742" cy="506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Solubility in 100g at 0</a:t>
            </a:r>
            <a:r>
              <a:rPr lang="en-US" sz="2800" b="1" baseline="30000" dirty="0"/>
              <a:t>◦</a:t>
            </a:r>
            <a:r>
              <a:rPr lang="en-US" sz="2800" b="1" dirty="0"/>
              <a:t>C</a:t>
            </a:r>
            <a:endParaRPr lang="en-US" sz="2800" b="1" baseline="30000" dirty="0"/>
          </a:p>
        </p:txBody>
      </p:sp>
    </p:spTree>
    <p:extLst>
      <p:ext uri="{BB962C8B-B14F-4D97-AF65-F5344CB8AC3E}">
        <p14:creationId xmlns:p14="http://schemas.microsoft.com/office/powerpoint/2010/main" val="244932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4322D-A1C7-DA44-8D71-943C40BF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436631"/>
            <a:ext cx="11344275" cy="152707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solubility?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B68FE-AA08-5D43-8DE3-9192A7DCC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3" y="1098456"/>
            <a:ext cx="6270532" cy="51813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You put 6.5g of baking soda in 100g of water.  Is the solution saturated or unsaturated?  Why or why not?</a:t>
            </a:r>
          </a:p>
          <a:p>
            <a:pPr marL="274320" lvl="1" indent="0">
              <a:buNone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2A688BF-4800-E042-B676-3C0302D73026}"/>
              </a:ext>
            </a:extLst>
          </p:cNvPr>
          <p:cNvGraphicFramePr>
            <a:graphicFrameLocks noGrp="1"/>
          </p:cNvGraphicFramePr>
          <p:nvPr/>
        </p:nvGraphicFramePr>
        <p:xfrm>
          <a:off x="6884895" y="1263273"/>
          <a:ext cx="4692742" cy="4721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371">
                  <a:extLst>
                    <a:ext uri="{9D8B030D-6E8A-4147-A177-3AD203B41FA5}">
                      <a16:colId xmlns:a16="http://schemas.microsoft.com/office/drawing/2014/main" val="1236854170"/>
                    </a:ext>
                  </a:extLst>
                </a:gridCol>
                <a:gridCol w="2346371">
                  <a:extLst>
                    <a:ext uri="{9D8B030D-6E8A-4147-A177-3AD203B41FA5}">
                      <a16:colId xmlns:a16="http://schemas.microsoft.com/office/drawing/2014/main" val="2075527303"/>
                    </a:ext>
                  </a:extLst>
                </a:gridCol>
              </a:tblGrid>
              <a:tr h="9441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Compound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Solubility (g)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481495"/>
                  </a:ext>
                </a:extLst>
              </a:tr>
              <a:tr h="9441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Carbon Dioxide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0.348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674205"/>
                  </a:ext>
                </a:extLst>
              </a:tr>
              <a:tr h="9441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Baking Soda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273093"/>
                  </a:ext>
                </a:extLst>
              </a:tr>
              <a:tr h="9441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Table Salt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008473"/>
                  </a:ext>
                </a:extLst>
              </a:tr>
              <a:tr h="9441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Table Sugar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91666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0B55B4F-5808-2A40-B255-8ABBFF3D964A}"/>
              </a:ext>
            </a:extLst>
          </p:cNvPr>
          <p:cNvSpPr/>
          <p:nvPr/>
        </p:nvSpPr>
        <p:spPr>
          <a:xfrm>
            <a:off x="6884895" y="630609"/>
            <a:ext cx="4692742" cy="506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Solubility in 100g at 0</a:t>
            </a:r>
            <a:r>
              <a:rPr lang="en-US" sz="2800" b="1" baseline="30000" dirty="0"/>
              <a:t>◦</a:t>
            </a:r>
            <a:r>
              <a:rPr lang="en-US" sz="2800" b="1" dirty="0"/>
              <a:t>C</a:t>
            </a:r>
            <a:endParaRPr lang="en-US" sz="2800" b="1" baseline="30000" dirty="0"/>
          </a:p>
        </p:txBody>
      </p:sp>
    </p:spTree>
    <p:extLst>
      <p:ext uri="{BB962C8B-B14F-4D97-AF65-F5344CB8AC3E}">
        <p14:creationId xmlns:p14="http://schemas.microsoft.com/office/powerpoint/2010/main" val="8017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4322D-A1C7-DA44-8D71-943C40BF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436631"/>
            <a:ext cx="11344275" cy="152707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 Factors that Affect Solubility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B68FE-AA08-5D43-8DE3-9192A7DCC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11" y="1690127"/>
            <a:ext cx="8450959" cy="4208348"/>
          </a:xfrm>
        </p:spPr>
        <p:txBody>
          <a:bodyPr>
            <a:normAutofit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  <a:p>
            <a:pPr lvl="1">
              <a:buFont typeface="Wingdings" pitchFamily="2" charset="2"/>
              <a:buChar char="§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Affects mostly 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gases </a:t>
            </a:r>
          </a:p>
          <a:p>
            <a:pPr lvl="1">
              <a:buFont typeface="Wingdings" pitchFamily="2" charset="2"/>
              <a:buChar char="§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Increasing pressure =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Increases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solubility</a:t>
            </a:r>
          </a:p>
          <a:p>
            <a:pPr lvl="1">
              <a:buFont typeface="Wingdings" pitchFamily="2" charset="2"/>
              <a:buChar char="§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Decreasing pressure = 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Decreases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solubility</a:t>
            </a:r>
          </a:p>
          <a:p>
            <a:pPr lvl="1">
              <a:buFont typeface="Wingdings" pitchFamily="2" charset="2"/>
              <a:buChar char="§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We increase the pressure to fit more CO</a:t>
            </a:r>
            <a:r>
              <a:rPr lang="en-US" sz="3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pop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cans</a:t>
            </a:r>
          </a:p>
          <a:p>
            <a:pPr lvl="1">
              <a:buFont typeface="Wingdings" pitchFamily="2" charset="2"/>
              <a:buChar char="§"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8670" lvl="1" indent="-514350">
              <a:buFont typeface="+mj-lt"/>
              <a:buAutoNum type="arabicPeriod"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8670" lvl="1" indent="-514350">
              <a:buFont typeface="+mj-lt"/>
              <a:buAutoNum type="arabicPeriod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8CB112-A7BE-A942-BD77-F9AE19298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2" r="13622"/>
          <a:stretch/>
        </p:blipFill>
        <p:spPr>
          <a:xfrm>
            <a:off x="8920351" y="1568622"/>
            <a:ext cx="2857312" cy="483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7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4322D-A1C7-DA44-8D71-943C40BF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436631"/>
            <a:ext cx="11344275" cy="152707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 Factors that Affect Solubility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B68FE-AA08-5D43-8DE3-9192A7DCC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11" y="1690127"/>
            <a:ext cx="8386421" cy="420834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3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Solvents</a:t>
            </a:r>
          </a:p>
          <a:p>
            <a:pPr lvl="1">
              <a:buFont typeface="Wingdings" pitchFamily="2" charset="2"/>
              <a:buChar char="§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Sometimes they just aren’t compatible</a:t>
            </a:r>
          </a:p>
          <a:p>
            <a:pPr lvl="1">
              <a:buFont typeface="Wingdings" pitchFamily="2" charset="2"/>
              <a:buChar char="§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Oil and water</a:t>
            </a:r>
          </a:p>
          <a:p>
            <a:pPr lvl="1">
              <a:buFont typeface="Wingdings" pitchFamily="2" charset="2"/>
              <a:buChar char="§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This is because 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polar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nonpolar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compounds do not mix well.</a:t>
            </a:r>
          </a:p>
          <a:p>
            <a:pPr lvl="1">
              <a:buFont typeface="Wingdings" pitchFamily="2" charset="2"/>
              <a:buChar char="§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dissolves 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Like”</a:t>
            </a:r>
          </a:p>
          <a:p>
            <a:pPr lvl="1">
              <a:buFont typeface="Wingdings" pitchFamily="2" charset="2"/>
              <a:buChar char="§"/>
            </a:pP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Salad dressing</a:t>
            </a:r>
          </a:p>
          <a:p>
            <a:pPr lvl="1">
              <a:buFont typeface="Wingdings" pitchFamily="2" charset="2"/>
              <a:buChar char="§"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8670" lvl="1" indent="-514350">
              <a:buFont typeface="+mj-lt"/>
              <a:buAutoNum type="arabicPeriod"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8670" lvl="1" indent="-514350">
              <a:buFont typeface="+mj-lt"/>
              <a:buAutoNum type="arabicPeriod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1D430-E5F6-A841-BC4C-2A905B69A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732" y="2027515"/>
            <a:ext cx="2614957" cy="38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9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4322D-A1C7-DA44-8D71-943C40BF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436631"/>
            <a:ext cx="11344275" cy="152707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 Factors that Affect Solubility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B68FE-AA08-5D43-8DE3-9192A7DCC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11" y="1690127"/>
            <a:ext cx="11337609" cy="420834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sz="3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</a:p>
          <a:p>
            <a:pPr lvl="1">
              <a:buFont typeface="Wingdings" pitchFamily="2" charset="2"/>
              <a:buChar char="q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Solids</a:t>
            </a:r>
          </a:p>
          <a:p>
            <a:pPr lvl="2">
              <a:buFont typeface="Wingdings" pitchFamily="2" charset="2"/>
              <a:buChar char="§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Increasing temperature =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solubility</a:t>
            </a:r>
          </a:p>
          <a:p>
            <a:pPr lvl="2">
              <a:buFont typeface="Wingdings" pitchFamily="2" charset="2"/>
              <a:buChar char="§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Decreasing temperature =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Decreases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solubility</a:t>
            </a:r>
          </a:p>
          <a:p>
            <a:pPr lvl="1">
              <a:buFont typeface="Wingdings" pitchFamily="2" charset="2"/>
              <a:buChar char="§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This is how we put the most amount of sugar in candy as possible</a:t>
            </a:r>
          </a:p>
          <a:p>
            <a:pPr lvl="1">
              <a:buFont typeface="Wingdings" pitchFamily="2" charset="2"/>
              <a:buChar char="§"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8670" lvl="1" indent="-514350">
              <a:buFont typeface="+mj-lt"/>
              <a:buAutoNum type="arabicPeriod"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8670" lvl="1" indent="-514350">
              <a:buFont typeface="+mj-lt"/>
              <a:buAutoNum type="arabicPeriod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E8B8F-76B1-5F42-BDBF-44D5D6881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108"/>
          <a:stretch/>
        </p:blipFill>
        <p:spPr>
          <a:xfrm>
            <a:off x="4333202" y="4608589"/>
            <a:ext cx="4208347" cy="200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7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4322D-A1C7-DA44-8D71-943C40BF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436631"/>
            <a:ext cx="11344275" cy="152707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 Factors that Affect Solubility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B68FE-AA08-5D43-8DE3-9192A7DCC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11" y="1690127"/>
            <a:ext cx="10275889" cy="420834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sz="3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</a:p>
          <a:p>
            <a:pPr lvl="1">
              <a:buFont typeface="Wingdings" pitchFamily="2" charset="2"/>
              <a:buChar char="q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Gases</a:t>
            </a:r>
          </a:p>
          <a:p>
            <a:pPr lvl="2">
              <a:buFont typeface="Wingdings" pitchFamily="2" charset="2"/>
              <a:buChar char="§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Increasing temperature =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Decreases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solubility</a:t>
            </a:r>
          </a:p>
          <a:p>
            <a:pPr lvl="2">
              <a:buFont typeface="Wingdings" pitchFamily="2" charset="2"/>
              <a:buChar char="§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Decreasing temperature =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Increases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solubility</a:t>
            </a:r>
          </a:p>
          <a:p>
            <a:pPr lvl="1">
              <a:buFont typeface="Wingdings" pitchFamily="2" charset="2"/>
              <a:buChar char="§"/>
            </a:pP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Example: 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3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in pop;  Cold pop is crisp and fizzy;  Warm pop is flat</a:t>
            </a:r>
            <a:endParaRPr lang="en-US" sz="3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8670" lvl="1" indent="-514350">
              <a:buFont typeface="+mj-lt"/>
              <a:buAutoNum type="arabicPeriod"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8670" lvl="1" indent="-514350">
              <a:buFont typeface="+mj-lt"/>
              <a:buAutoNum type="arabicPeriod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336CBB-843D-4840-91A4-2F957E46F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588" y="3464493"/>
            <a:ext cx="1694795" cy="295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9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4322D-A1C7-DA44-8D71-943C40BF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436631"/>
            <a:ext cx="11344275" cy="152707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a supersaturated solution?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B68FE-AA08-5D43-8DE3-9192A7DCC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975" y="1732235"/>
            <a:ext cx="8283893" cy="34915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solution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that has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dissolved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solute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that is predicted by its solubility at the given temperature.</a:t>
            </a:r>
            <a:endParaRPr lang="en-US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q"/>
            </a:pP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lvl="1" indent="0">
              <a:buNone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8F1BAC-B8D4-7843-9303-117EBCAA8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3024" y="1663233"/>
            <a:ext cx="2705100" cy="4902200"/>
          </a:xfrm>
          <a:prstGeom prst="rect">
            <a:avLst/>
          </a:prstGeom>
        </p:spPr>
      </p:pic>
      <p:grpSp>
        <p:nvGrpSpPr>
          <p:cNvPr id="49" name="SMARTInkShape-Group70"/>
          <p:cNvGrpSpPr/>
          <p:nvPr/>
        </p:nvGrpSpPr>
        <p:grpSpPr>
          <a:xfrm>
            <a:off x="5105400" y="5937250"/>
            <a:ext cx="7939" cy="1"/>
            <a:chOff x="5105400" y="5937250"/>
            <a:chExt cx="7939" cy="1"/>
          </a:xfrm>
        </p:grpSpPr>
        <p:sp>
          <p:nvSpPr>
            <p:cNvPr id="47" name="SMARTInkShape-86"/>
            <p:cNvSpPr/>
            <p:nvPr>
              <p:custDataLst>
                <p:tags r:id="rId1"/>
              </p:custDataLst>
            </p:nvPr>
          </p:nvSpPr>
          <p:spPr>
            <a:xfrm>
              <a:off x="5105400" y="5937250"/>
              <a:ext cx="7939" cy="1"/>
            </a:xfrm>
            <a:custGeom>
              <a:avLst/>
              <a:gdLst/>
              <a:ahLst/>
              <a:cxnLst/>
              <a:rect l="0" t="0" r="0" b="0"/>
              <a:pathLst>
                <a:path w="7939" h="1">
                  <a:moveTo>
                    <a:pt x="0" y="0"/>
                  </a:moveTo>
                  <a:lnTo>
                    <a:pt x="0" y="0"/>
                  </a:lnTo>
                  <a:lnTo>
                    <a:pt x="7938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87"/>
            <p:cNvSpPr/>
            <p:nvPr>
              <p:custDataLst>
                <p:tags r:id="rId2"/>
              </p:custDataLst>
            </p:nvPr>
          </p:nvSpPr>
          <p:spPr>
            <a:xfrm>
              <a:off x="5105400" y="5937250"/>
              <a:ext cx="7939" cy="1"/>
            </a:xfrm>
            <a:custGeom>
              <a:avLst/>
              <a:gdLst/>
              <a:ahLst/>
              <a:cxnLst/>
              <a:rect l="0" t="0" r="0" b="0"/>
              <a:pathLst>
                <a:path w="7939" h="1">
                  <a:moveTo>
                    <a:pt x="0" y="0"/>
                  </a:moveTo>
                  <a:lnTo>
                    <a:pt x="0" y="0"/>
                  </a:lnTo>
                  <a:lnTo>
                    <a:pt x="7938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009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pic>
        <p:nvPicPr>
          <p:cNvPr id="19" name="Picture 18" descr="A close up of text on a white background&#10;&#10;Description automatically generated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3" r="8341" b="2914"/>
          <a:stretch/>
        </p:blipFill>
        <p:spPr bwMode="auto">
          <a:xfrm>
            <a:off x="3153269" y="226665"/>
            <a:ext cx="5182077" cy="6382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131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4322D-A1C7-DA44-8D71-943C40BF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436631"/>
            <a:ext cx="11344275" cy="152707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concentration?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563D5-CCDC-5B40-89C4-9253F1EE8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12" y="1757363"/>
            <a:ext cx="9245187" cy="420834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of solute dissolved in a solvent</a:t>
            </a:r>
          </a:p>
          <a:p>
            <a:pPr>
              <a:buFont typeface="Wingdings" pitchFamily="2" charset="2"/>
              <a:buChar char="q"/>
            </a:pPr>
            <a:r>
              <a:rPr lang="en-US" sz="3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Dilute </a:t>
            </a:r>
            <a:r>
              <a:rPr lang="en-US" sz="36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</a:p>
          <a:p>
            <a:pPr lvl="1">
              <a:buFont typeface="Wingdings" pitchFamily="2" charset="2"/>
              <a:buChar char="§"/>
            </a:pPr>
            <a:r>
              <a:rPr lang="en-US" sz="3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A mixture that has only a little solute dissolved in a certain amount of solvent</a:t>
            </a:r>
          </a:p>
          <a:p>
            <a:pPr lvl="2">
              <a:buFont typeface="Wingdings" pitchFamily="2" charset="2"/>
              <a:buChar char="§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Example: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92AFE8-9016-2B45-9144-83181177B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79"/>
          <a:stretch/>
        </p:blipFill>
        <p:spPr>
          <a:xfrm>
            <a:off x="9059726" y="3675473"/>
            <a:ext cx="2820867" cy="2852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EB1D53-50E6-B648-8EF7-61553DC28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662"/>
          <a:stretch/>
        </p:blipFill>
        <p:spPr>
          <a:xfrm>
            <a:off x="9048194" y="316352"/>
            <a:ext cx="2864326" cy="31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2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4322D-A1C7-DA44-8D71-943C40BF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436631"/>
            <a:ext cx="11344275" cy="152707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concentration?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563D5-CCDC-5B40-89C4-9253F1EE8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2" y="1757363"/>
            <a:ext cx="8692198" cy="420834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Concentrated 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</a:p>
          <a:p>
            <a:pPr lvl="1">
              <a:buFont typeface="Wingdings" pitchFamily="2" charset="2"/>
              <a:buChar char="§"/>
            </a:pPr>
            <a:r>
              <a:rPr lang="en-US" sz="3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A mixture that has a lot of solute dissolved in the same amount of solvent</a:t>
            </a:r>
          </a:p>
          <a:p>
            <a:pPr lvl="2">
              <a:buFont typeface="Wingdings" pitchFamily="2" charset="2"/>
              <a:buChar char="§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Example: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Syrup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A105F9-213D-C942-9305-A939B449A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79"/>
          <a:stretch/>
        </p:blipFill>
        <p:spPr>
          <a:xfrm>
            <a:off x="9065539" y="3726590"/>
            <a:ext cx="2820867" cy="2852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15CB73-78E2-D241-8F92-685402689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662"/>
          <a:stretch/>
        </p:blipFill>
        <p:spPr>
          <a:xfrm>
            <a:off x="9048194" y="316352"/>
            <a:ext cx="2864326" cy="31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3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4322D-A1C7-DA44-8D71-943C40BF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436631"/>
            <a:ext cx="11344275" cy="152707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Making Maple Syrup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B443B7-B81B-2B43-A322-E2B6E80A0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90"/>
          <a:stretch/>
        </p:blipFill>
        <p:spPr>
          <a:xfrm>
            <a:off x="210312" y="2123689"/>
            <a:ext cx="4208288" cy="44355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5B5514-70FB-024D-82A3-FE4E85DB2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643" y="1874866"/>
            <a:ext cx="4603946" cy="3989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6EC014-AEA9-3144-A10B-4572A0BC7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063" y="436631"/>
            <a:ext cx="5054600" cy="355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CA45FF-6356-CD45-99B3-34BD00366D7F}"/>
              </a:ext>
            </a:extLst>
          </p:cNvPr>
          <p:cNvSpPr/>
          <p:nvPr/>
        </p:nvSpPr>
        <p:spPr>
          <a:xfrm>
            <a:off x="197238" y="2125704"/>
            <a:ext cx="3585480" cy="695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Dilute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6BB42B-88C5-F544-B194-234BE13D2FF4}"/>
              </a:ext>
            </a:extLst>
          </p:cNvPr>
          <p:cNvSpPr/>
          <p:nvPr/>
        </p:nvSpPr>
        <p:spPr>
          <a:xfrm>
            <a:off x="3778091" y="5168611"/>
            <a:ext cx="4603945" cy="695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Boiling Sap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825087-9960-BD42-A6EB-914B91A724FF}"/>
              </a:ext>
            </a:extLst>
          </p:cNvPr>
          <p:cNvSpPr/>
          <p:nvPr/>
        </p:nvSpPr>
        <p:spPr>
          <a:xfrm>
            <a:off x="6719514" y="3778031"/>
            <a:ext cx="5213406" cy="695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Concentrated</a:t>
            </a:r>
          </a:p>
        </p:txBody>
      </p:sp>
    </p:spTree>
    <p:extLst>
      <p:ext uri="{BB962C8B-B14F-4D97-AF65-F5344CB8AC3E}">
        <p14:creationId xmlns:p14="http://schemas.microsoft.com/office/powerpoint/2010/main" val="318942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4322D-A1C7-DA44-8D71-943C40BF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436631"/>
            <a:ext cx="11344275" cy="152707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Concentration can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563D5-CCDC-5B40-89C4-9253F1EE8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" y="1737043"/>
            <a:ext cx="9230360" cy="420834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(ex. Making maple syrup)</a:t>
            </a:r>
          </a:p>
          <a:p>
            <a:pPr lvl="1">
              <a:buFont typeface="Wingdings" pitchFamily="2" charset="2"/>
              <a:buChar char="§"/>
            </a:pP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Add more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solute</a:t>
            </a:r>
          </a:p>
          <a:p>
            <a:pPr lvl="1">
              <a:buFont typeface="Wingdings" pitchFamily="2" charset="2"/>
              <a:buChar char="§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Remove solvent</a:t>
            </a:r>
          </a:p>
          <a:p>
            <a:pPr lvl="1">
              <a:buFont typeface="Wingdings" pitchFamily="2" charset="2"/>
              <a:buChar char="§"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(ex. Making juice from concentrate)</a:t>
            </a:r>
          </a:p>
          <a:p>
            <a:pPr lvl="1">
              <a:buFont typeface="Wingdings" pitchFamily="2" charset="2"/>
              <a:buChar char="§"/>
            </a:pP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Add less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solute</a:t>
            </a:r>
          </a:p>
          <a:p>
            <a:pPr lvl="1">
              <a:buFont typeface="Wingdings" pitchFamily="2" charset="2"/>
              <a:buChar char="§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Add solvent</a:t>
            </a:r>
            <a:endParaRPr lang="en-US" sz="1600" dirty="0"/>
          </a:p>
          <a:p>
            <a:pPr>
              <a:buFont typeface="Wingdings" pitchFamily="2" charset="2"/>
              <a:buChar char="q"/>
            </a:pPr>
            <a:endParaRPr lang="en-US" sz="3600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F01D49-348B-3943-A77F-FEAAB3DF2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52552">
            <a:off x="8103464" y="3166929"/>
            <a:ext cx="3391906" cy="21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0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4322D-A1C7-DA44-8D71-943C40BF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436631"/>
            <a:ext cx="11344275" cy="152707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solubility?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B68FE-AA08-5D43-8DE3-9192A7DCC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7" y="1757363"/>
            <a:ext cx="7529282" cy="420834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 measure of how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solute can dissolve in a solvent at a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given temperature </a:t>
            </a:r>
          </a:p>
          <a:p>
            <a:pPr marL="0" indent="0"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Soluble means the solute is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able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to dissolve in the solvent.</a:t>
            </a:r>
          </a:p>
          <a:p>
            <a:pPr marL="274320" lvl="1" indent="0">
              <a:buNone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D7E7BE-CDFA-D444-A3FC-4539331BA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618" y="1180525"/>
            <a:ext cx="3814994" cy="47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7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4322D-A1C7-DA44-8D71-943C40BF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436631"/>
            <a:ext cx="11344275" cy="152707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solubility?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B68FE-AA08-5D43-8DE3-9192A7DCC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255" y="1098457"/>
            <a:ext cx="9083677" cy="42083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When you have added so much solute that it is no longer dissolving, this is called a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saturated solution</a:t>
            </a:r>
          </a:p>
          <a:p>
            <a:pPr>
              <a:buFont typeface="Wingdings" pitchFamily="2" charset="2"/>
              <a:buChar char="q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How do we know when no more will dissolve?</a:t>
            </a:r>
          </a:p>
          <a:p>
            <a:pPr lvl="1">
              <a:buFont typeface="Wingdings" pitchFamily="2" charset="2"/>
              <a:buChar char="§"/>
            </a:pP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 When you add more solute and it settles to the bottom</a:t>
            </a:r>
          </a:p>
          <a:p>
            <a:pPr marL="0" indent="0">
              <a:buNone/>
            </a:pP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lvl="1" indent="0">
              <a:buNone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7793B2-29C6-884A-A36D-34B6189399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2"/>
          <a:stretch/>
        </p:blipFill>
        <p:spPr>
          <a:xfrm>
            <a:off x="9036497" y="539059"/>
            <a:ext cx="2777172" cy="577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7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4322D-A1C7-DA44-8D71-943C40BF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436631"/>
            <a:ext cx="11344275" cy="152707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solubility?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B68FE-AA08-5D43-8DE3-9192A7DCC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2" y="1098457"/>
            <a:ext cx="8141209" cy="42083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If you can continue to add more solute and it continues to dissolve, the solution is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unsaturated</a:t>
            </a:r>
            <a:endParaRPr lang="en-US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q"/>
            </a:pP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lvl="1" indent="0">
              <a:buNone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6F9256-9FE5-784C-990F-98D9D0D46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991"/>
          <a:stretch/>
        </p:blipFill>
        <p:spPr>
          <a:xfrm>
            <a:off x="9028331" y="549636"/>
            <a:ext cx="2859821" cy="575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3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4322D-A1C7-DA44-8D71-943C40BF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436631"/>
            <a:ext cx="11344275" cy="152707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solubility?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B68FE-AA08-5D43-8DE3-9192A7DCC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3" y="1098456"/>
            <a:ext cx="6270532" cy="51813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Solubility is given for a specific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solvent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under certain conditions such as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temperature.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This can help us to identify substances because it is a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characteristic property of matter.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q"/>
            </a:pP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lvl="1" indent="0">
              <a:buNone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2A688BF-4800-E042-B676-3C0302D73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712606"/>
              </p:ext>
            </p:extLst>
          </p:nvPr>
        </p:nvGraphicFramePr>
        <p:xfrm>
          <a:off x="6884895" y="1263273"/>
          <a:ext cx="4692742" cy="4721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371">
                  <a:extLst>
                    <a:ext uri="{9D8B030D-6E8A-4147-A177-3AD203B41FA5}">
                      <a16:colId xmlns:a16="http://schemas.microsoft.com/office/drawing/2014/main" val="1236854170"/>
                    </a:ext>
                  </a:extLst>
                </a:gridCol>
                <a:gridCol w="2346371">
                  <a:extLst>
                    <a:ext uri="{9D8B030D-6E8A-4147-A177-3AD203B41FA5}">
                      <a16:colId xmlns:a16="http://schemas.microsoft.com/office/drawing/2014/main" val="2075527303"/>
                    </a:ext>
                  </a:extLst>
                </a:gridCol>
              </a:tblGrid>
              <a:tr h="9441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Compound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Solubility (g)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481495"/>
                  </a:ext>
                </a:extLst>
              </a:tr>
              <a:tr h="9441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Carbon Dioxide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0.348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674205"/>
                  </a:ext>
                </a:extLst>
              </a:tr>
              <a:tr h="9441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Baking Soda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273093"/>
                  </a:ext>
                </a:extLst>
              </a:tr>
              <a:tr h="9441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Table Salt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008473"/>
                  </a:ext>
                </a:extLst>
              </a:tr>
              <a:tr h="9441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Table Sugar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91666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0B55B4F-5808-2A40-B255-8ABBFF3D964A}"/>
              </a:ext>
            </a:extLst>
          </p:cNvPr>
          <p:cNvSpPr/>
          <p:nvPr/>
        </p:nvSpPr>
        <p:spPr>
          <a:xfrm>
            <a:off x="6884895" y="321547"/>
            <a:ext cx="4692742" cy="941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Solubility in </a:t>
            </a:r>
            <a:r>
              <a:rPr lang="en-US" sz="3200" b="1" dirty="0" smtClean="0"/>
              <a:t>100g of  Water </a:t>
            </a:r>
            <a:r>
              <a:rPr lang="en-US" sz="3200" b="1" dirty="0"/>
              <a:t>at 0</a:t>
            </a:r>
            <a:r>
              <a:rPr lang="en-US" sz="3200" b="1" baseline="30000" dirty="0"/>
              <a:t>◦</a:t>
            </a:r>
            <a:r>
              <a:rPr lang="en-US" sz="3200" b="1" dirty="0"/>
              <a:t>C</a:t>
            </a:r>
            <a:endParaRPr lang="en-US" sz="3200" b="1" baseline="30000" dirty="0"/>
          </a:p>
        </p:txBody>
      </p:sp>
      <p:sp>
        <p:nvSpPr>
          <p:cNvPr id="12" name="SMARTInkShape-365"/>
          <p:cNvSpPr/>
          <p:nvPr>
            <p:custDataLst>
              <p:tags r:id="rId1"/>
            </p:custDataLst>
          </p:nvPr>
        </p:nvSpPr>
        <p:spPr>
          <a:xfrm>
            <a:off x="10547350" y="5645150"/>
            <a:ext cx="7940" cy="1"/>
          </a:xfrm>
          <a:custGeom>
            <a:avLst/>
            <a:gdLst/>
            <a:ahLst/>
            <a:cxnLst/>
            <a:rect l="0" t="0" r="0" b="0"/>
            <a:pathLst>
              <a:path w="7940" h="1">
                <a:moveTo>
                  <a:pt x="0" y="0"/>
                </a:moveTo>
                <a:lnTo>
                  <a:pt x="0" y="0"/>
                </a:lnTo>
                <a:lnTo>
                  <a:pt x="7939" y="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3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243341"/>
      </a:dk2>
      <a:lt2>
        <a:srgbClr val="E2E8E3"/>
      </a:lt2>
      <a:accent1>
        <a:srgbClr val="E729CC"/>
      </a:accent1>
      <a:accent2>
        <a:srgbClr val="A117D5"/>
      </a:accent2>
      <a:accent3>
        <a:srgbClr val="6D36E8"/>
      </a:accent3>
      <a:accent4>
        <a:srgbClr val="3C4DDB"/>
      </a:accent4>
      <a:accent5>
        <a:srgbClr val="298DE7"/>
      </a:accent5>
      <a:accent6>
        <a:srgbClr val="15B5BE"/>
      </a:accent6>
      <a:hlink>
        <a:srgbClr val="517BC5"/>
      </a:hlink>
      <a:folHlink>
        <a:srgbClr val="7F7F7F"/>
      </a:folHlink>
    </a:clrScheme>
    <a:fontScheme name="Savon">
      <a:maj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522</Words>
  <Application>Microsoft Office PowerPoint</Application>
  <PresentationFormat>Widescreen</PresentationFormat>
  <Paragraphs>115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Garamond</vt:lpstr>
      <vt:lpstr>Gill Sans MT</vt:lpstr>
      <vt:lpstr>Wingdings</vt:lpstr>
      <vt:lpstr>SavonVTI</vt:lpstr>
      <vt:lpstr>Chapter 3-2 Concentration and Solubility</vt:lpstr>
      <vt:lpstr>What is concentration?</vt:lpstr>
      <vt:lpstr>What is concentration?</vt:lpstr>
      <vt:lpstr>Making Maple Syrup</vt:lpstr>
      <vt:lpstr>Concentration can Change</vt:lpstr>
      <vt:lpstr>What is solubility?</vt:lpstr>
      <vt:lpstr>What is solubility?</vt:lpstr>
      <vt:lpstr>What is solubility?</vt:lpstr>
      <vt:lpstr>What is solubility?</vt:lpstr>
      <vt:lpstr>What is solubility?</vt:lpstr>
      <vt:lpstr>What is solubility?</vt:lpstr>
      <vt:lpstr>3 Factors that Affect Solubility</vt:lpstr>
      <vt:lpstr>3 Factors that Affect Solubility</vt:lpstr>
      <vt:lpstr>3 Factors that Affect Solubility</vt:lpstr>
      <vt:lpstr>3 Factors that Affect Solubility</vt:lpstr>
      <vt:lpstr>What is a supersaturated solution?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3-1 Understanding Solutions </dc:title>
  <dc:creator>Stacey Falk</dc:creator>
  <cp:lastModifiedBy>Stacey Falk</cp:lastModifiedBy>
  <cp:revision>46</cp:revision>
  <dcterms:created xsi:type="dcterms:W3CDTF">2020-01-30T02:14:26Z</dcterms:created>
  <dcterms:modified xsi:type="dcterms:W3CDTF">2020-02-05T18:34:30Z</dcterms:modified>
</cp:coreProperties>
</file>