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5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3"/>
    <p:restoredTop sz="94679"/>
  </p:normalViewPr>
  <p:slideViewPr>
    <p:cSldViewPr snapToGrid="0" snapToObjects="1">
      <p:cViewPr varScale="1">
        <p:scale>
          <a:sx n="88" d="100"/>
          <a:sy n="88" d="100"/>
        </p:scale>
        <p:origin x="2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10/17/2019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009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10/17/2019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269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10/17/2019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368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10/17/2019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399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10/17/2019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824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10/17/2019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477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10/17/2019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777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10/17/2019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468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10/17/2019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453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10/17/2019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516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10/17/2019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272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10/17/2019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9949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91" r:id="rId6"/>
    <p:sldLayoutId id="2147483686" r:id="rId7"/>
    <p:sldLayoutId id="2147483687" r:id="rId8"/>
    <p:sldLayoutId id="2147483688" r:id="rId9"/>
    <p:sldLayoutId id="2147483690" r:id="rId10"/>
    <p:sldLayoutId id="214748368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2F714F-3E83-4DA4-BF8F-15A1F71781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414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931CE6-3848-FE40-9B93-E6654D9AB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812" y="5284062"/>
            <a:ext cx="10058400" cy="1453324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2-3:  Gas Behavior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F048C8-4C0C-4247-B2BA-4EB5223BE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12" y="193247"/>
            <a:ext cx="1973192" cy="267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40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065AB-137D-AC4A-BB9D-86FF77433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513" y="286603"/>
            <a:ext cx="10772775" cy="1450757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What is the Relationship between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Pressure and Temperature?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6ECF8-E6A6-BA4E-B1D4-D2D04273A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4" y="2108201"/>
            <a:ext cx="7011623" cy="394969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400" dirty="0" smtClean="0">
                <a:solidFill>
                  <a:schemeClr val="tx1"/>
                </a:solidFill>
              </a:rPr>
              <a:t>When the temperature of a ga</a:t>
            </a:r>
            <a:r>
              <a:rPr lang="en-US" sz="3400" dirty="0" smtClean="0">
                <a:solidFill>
                  <a:schemeClr val="tx1"/>
                </a:solidFill>
              </a:rPr>
              <a:t>s at constant volume is </a:t>
            </a:r>
            <a:r>
              <a:rPr lang="en-US" sz="3400" b="1" dirty="0" smtClean="0">
                <a:solidFill>
                  <a:schemeClr val="tx1"/>
                </a:solidFill>
              </a:rPr>
              <a:t>increased</a:t>
            </a:r>
            <a:r>
              <a:rPr lang="en-US" sz="3400" dirty="0" smtClean="0">
                <a:solidFill>
                  <a:schemeClr val="tx1"/>
                </a:solidFill>
              </a:rPr>
              <a:t>, the pressure of the gas is </a:t>
            </a:r>
            <a:r>
              <a:rPr lang="en-US" sz="3400" b="1" dirty="0" smtClean="0">
                <a:solidFill>
                  <a:srgbClr val="FF0000"/>
                </a:solidFill>
              </a:rPr>
              <a:t>increased.</a:t>
            </a:r>
            <a:endParaRPr lang="en-US" sz="3200" dirty="0">
              <a:solidFill>
                <a:srgbClr val="000000"/>
              </a:solidFill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5" r="7411"/>
          <a:stretch/>
        </p:blipFill>
        <p:spPr bwMode="auto">
          <a:xfrm>
            <a:off x="7907383" y="2038554"/>
            <a:ext cx="4075611" cy="408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5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065AB-137D-AC4A-BB9D-86FF77433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513" y="286603"/>
            <a:ext cx="10772775" cy="1450757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What is the Relationship between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Pressure and Temperature?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6ECF8-E6A6-BA4E-B1D4-D2D04273A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4" y="2108201"/>
            <a:ext cx="7011623" cy="394969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400" dirty="0" smtClean="0">
                <a:solidFill>
                  <a:schemeClr val="tx1"/>
                </a:solidFill>
              </a:rPr>
              <a:t>When the temperature of a ga</a:t>
            </a:r>
            <a:r>
              <a:rPr lang="en-US" sz="3400" dirty="0" smtClean="0">
                <a:solidFill>
                  <a:schemeClr val="tx1"/>
                </a:solidFill>
              </a:rPr>
              <a:t>s at constant volume is </a:t>
            </a:r>
            <a:r>
              <a:rPr lang="en-US" sz="3400" b="1" dirty="0" smtClean="0">
                <a:solidFill>
                  <a:schemeClr val="tx1"/>
                </a:solidFill>
              </a:rPr>
              <a:t>decreased</a:t>
            </a:r>
            <a:r>
              <a:rPr lang="en-US" sz="3400" dirty="0" smtClean="0">
                <a:solidFill>
                  <a:schemeClr val="tx1"/>
                </a:solidFill>
              </a:rPr>
              <a:t>, the pressure of the gas is </a:t>
            </a:r>
            <a:r>
              <a:rPr lang="en-US" sz="3400" b="1" dirty="0" smtClean="0">
                <a:solidFill>
                  <a:srgbClr val="FF0000"/>
                </a:solidFill>
              </a:rPr>
              <a:t>decreased.</a:t>
            </a:r>
            <a:endParaRPr lang="en-US" sz="3200" dirty="0">
              <a:solidFill>
                <a:srgbClr val="000000"/>
              </a:solidFill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5" r="7411"/>
          <a:stretch/>
        </p:blipFill>
        <p:spPr bwMode="auto">
          <a:xfrm>
            <a:off x="7907383" y="2038554"/>
            <a:ext cx="4075611" cy="408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99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78931-D01C-754A-B234-86E24BBFF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Why should people check the air pressur</a:t>
            </a:r>
            <a:r>
              <a:rPr lang="en-US" b="1" dirty="0" smtClean="0">
                <a:solidFill>
                  <a:schemeClr val="tx1"/>
                </a:solidFill>
              </a:rPr>
              <a:t>e in their tires in winter?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72221-753B-BA47-9043-9BD72354B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393" y="2100219"/>
            <a:ext cx="5521235" cy="3760891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solidFill>
                  <a:schemeClr val="tx1"/>
                </a:solidFill>
              </a:rPr>
              <a:t>Air pressure will decrease because of decreased temperature, resulting in the tires being too soft (or flat)</a:t>
            </a:r>
            <a:endParaRPr lang="en-US" sz="3200" i="1" dirty="0">
              <a:solidFill>
                <a:schemeClr val="tx1"/>
              </a:solidFill>
            </a:endParaRP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498" y="2108201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73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065AB-137D-AC4A-BB9D-86FF77433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513" y="286603"/>
            <a:ext cx="10772775" cy="1450757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What is Charle</a:t>
            </a:r>
            <a:r>
              <a:rPr lang="en-US" b="1" dirty="0" smtClean="0">
                <a:solidFill>
                  <a:schemeClr val="tx1"/>
                </a:solidFill>
              </a:rPr>
              <a:t>s’s Law?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6ECF8-E6A6-BA4E-B1D4-D2D04273A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3" y="2108201"/>
            <a:ext cx="11635876" cy="394969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/>
                <a:cs typeface="Arial"/>
              </a:rPr>
              <a:t>The relationship between volume and temperature is </a:t>
            </a:r>
            <a:r>
              <a:rPr 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directly proportional </a:t>
            </a:r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at constant pressure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550" y="3143794"/>
            <a:ext cx="5930895" cy="16681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91871" y="4939295"/>
            <a:ext cx="3593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/>
                <a:cs typeface="Arial"/>
              </a:rPr>
              <a:t>-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If the temperature of a gas </a:t>
            </a:r>
            <a:r>
              <a:rPr lang="en-US" sz="28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sz="2800" dirty="0">
                <a:latin typeface="Arial"/>
                <a:ea typeface="Wingdings"/>
                <a:cs typeface="Arial"/>
                <a:sym typeface="Wingdings"/>
              </a:rPr>
              <a:t> </a:t>
            </a:r>
            <a:r>
              <a:rPr lang="en-US" sz="2800" dirty="0">
                <a:latin typeface="Arial"/>
                <a:ea typeface="Wingdings"/>
                <a:cs typeface="Arial"/>
                <a:sym typeface="Wingdings"/>
              </a:rPr>
              <a:t>then V </a:t>
            </a:r>
            <a:r>
              <a:rPr lang="en-US" sz="28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72567" y="4829299"/>
            <a:ext cx="3593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/>
                <a:cs typeface="Arial"/>
              </a:rPr>
              <a:t>-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If the temperature of a gas </a:t>
            </a:r>
            <a:r>
              <a:rPr lang="en-US" sz="28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2800" dirty="0">
                <a:latin typeface="Arial"/>
                <a:ea typeface="Wingdings"/>
                <a:cs typeface="Arial"/>
                <a:sym typeface="Wingdings"/>
              </a:rPr>
              <a:t> then V </a:t>
            </a:r>
            <a:r>
              <a:rPr lang="en-US" sz="28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91871" y="5896055"/>
            <a:ext cx="2897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/>
                <a:cs typeface="Arial"/>
              </a:rPr>
              <a:t>-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If T</a:t>
            </a:r>
            <a:r>
              <a:rPr lang="en-US" sz="28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sz="2800" dirty="0">
                <a:latin typeface="Arial"/>
                <a:ea typeface="Wingdings"/>
                <a:cs typeface="Arial"/>
                <a:sym typeface="Wingdings"/>
              </a:rPr>
              <a:t> then V </a:t>
            </a:r>
            <a:r>
              <a:rPr lang="en-US" sz="28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72567" y="5893402"/>
            <a:ext cx="3593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/>
                <a:cs typeface="Arial"/>
              </a:rPr>
              <a:t>-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If T</a:t>
            </a:r>
            <a:r>
              <a:rPr lang="en-US" sz="28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2800" dirty="0">
                <a:latin typeface="Arial"/>
                <a:ea typeface="Wingdings"/>
                <a:cs typeface="Arial"/>
                <a:sym typeface="Wingdings"/>
              </a:rPr>
              <a:t> then V </a:t>
            </a:r>
            <a:r>
              <a:rPr lang="en-US" sz="28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83744" y="3317166"/>
            <a:ext cx="3262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*When pressure is constant and gas can’t escape or enter!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40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065AB-137D-AC4A-BB9D-86FF77433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513" y="286603"/>
            <a:ext cx="10772775" cy="1450757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What influences the volume of a gas?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6ECF8-E6A6-BA4E-B1D4-D2D04273A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3" y="2108201"/>
            <a:ext cx="6629399" cy="394969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/>
                </a:solidFill>
              </a:rPr>
              <a:t>Volume</a:t>
            </a:r>
            <a:r>
              <a:rPr lang="en-US" sz="3200" dirty="0">
                <a:solidFill>
                  <a:schemeClr val="tx1"/>
                </a:solidFill>
              </a:rPr>
              <a:t> = the amount of space a piece of matter takes up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Gases expand and take the volume of their container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E6198D-5237-F24B-ACF8-24D0A4AB1D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57"/>
          <a:stretch/>
        </p:blipFill>
        <p:spPr>
          <a:xfrm>
            <a:off x="6969415" y="2315311"/>
            <a:ext cx="5060660" cy="354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3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065AB-137D-AC4A-BB9D-86FF77433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513" y="286603"/>
            <a:ext cx="10772775" cy="1450757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2 variables influence gas volume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6ECF8-E6A6-BA4E-B1D4-D2D04273A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3" y="2108201"/>
            <a:ext cx="5407025" cy="394969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</a:rPr>
              <a:t>Temperature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/>
                </a:solidFill>
              </a:rPr>
              <a:t>Measures the energy of moving particles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6" name="Picture 5" descr="A picture containing cup, table, small, man&#10;&#10;Description automatically generated">
            <a:extLst>
              <a:ext uri="{FF2B5EF4-FFF2-40B4-BE49-F238E27FC236}">
                <a16:creationId xmlns:a16="http://schemas.microsoft.com/office/drawing/2014/main" id="{1B1B423D-4E9C-E04F-BDD3-BD8B6C828E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02" r="46" b="2532"/>
          <a:stretch/>
        </p:blipFill>
        <p:spPr>
          <a:xfrm>
            <a:off x="6409508" y="2468771"/>
            <a:ext cx="5590903" cy="291953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541750E-2DA8-FE47-A97E-32C0E4A04928}"/>
              </a:ext>
            </a:extLst>
          </p:cNvPr>
          <p:cNvSpPr/>
          <p:nvPr/>
        </p:nvSpPr>
        <p:spPr>
          <a:xfrm>
            <a:off x="130629" y="5283694"/>
            <a:ext cx="87085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Higher energy </a:t>
            </a:r>
            <a:r>
              <a:rPr lang="en-US" sz="3200" dirty="0" smtClean="0">
                <a:solidFill>
                  <a:schemeClr val="tx1"/>
                </a:solidFill>
              </a:rPr>
              <a:t>= </a:t>
            </a:r>
            <a:r>
              <a:rPr lang="en-US" sz="3200" dirty="0">
                <a:solidFill>
                  <a:schemeClr val="tx1"/>
                </a:solidFill>
              </a:rPr>
              <a:t>higher temperatures</a:t>
            </a:r>
          </a:p>
        </p:txBody>
      </p:sp>
    </p:spTree>
    <p:extLst>
      <p:ext uri="{BB962C8B-B14F-4D97-AF65-F5344CB8AC3E}">
        <p14:creationId xmlns:p14="http://schemas.microsoft.com/office/powerpoint/2010/main" val="381873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065AB-137D-AC4A-BB9D-86FF77433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513" y="286603"/>
            <a:ext cx="10772775" cy="1450757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2 variables influence gas volume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6ECF8-E6A6-BA4E-B1D4-D2D04273A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3" y="2108201"/>
            <a:ext cx="8186737" cy="394969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</a:rPr>
              <a:t>Pressure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Gases push outwards against the walls of their containers.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This creates pressure (outward force)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P =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Force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of gas / </a:t>
            </a:r>
            <a:r>
              <a:rPr lang="en-US" sz="2800" b="1" dirty="0">
                <a:solidFill>
                  <a:srgbClr val="FF0000"/>
                </a:solidFill>
              </a:rPr>
              <a:t>area</a:t>
            </a:r>
            <a:r>
              <a:rPr lang="en-US" sz="2800" dirty="0">
                <a:solidFill>
                  <a:schemeClr val="tx1"/>
                </a:solidFill>
              </a:rPr>
              <a:t> of the container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Units are Pascals </a:t>
            </a:r>
            <a:r>
              <a:rPr lang="en-US" sz="2800" b="1" dirty="0">
                <a:solidFill>
                  <a:srgbClr val="FF0000"/>
                </a:solidFill>
              </a:rPr>
              <a:t>(Pa)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41750E-2DA8-FE47-A97E-32C0E4A04928}"/>
              </a:ext>
            </a:extLst>
          </p:cNvPr>
          <p:cNvSpPr/>
          <p:nvPr/>
        </p:nvSpPr>
        <p:spPr>
          <a:xfrm>
            <a:off x="0" y="5696033"/>
            <a:ext cx="114442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Gas always goes from high pressure to low pressure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4C3AE2-CE28-AE4F-B18B-547242FA3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1621" y="2296532"/>
            <a:ext cx="3780380" cy="313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1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065AB-137D-AC4A-BB9D-86FF77433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513" y="286603"/>
            <a:ext cx="10772775" cy="1450757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What is Boyle’s  Law?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6ECF8-E6A6-BA4E-B1D4-D2D04273A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4" y="2108201"/>
            <a:ext cx="7986712" cy="394969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chemeClr val="tx1"/>
                </a:solidFill>
              </a:rPr>
              <a:t>The relationship between volume and pressure is </a:t>
            </a:r>
            <a:r>
              <a:rPr lang="en-US" sz="3400" b="1" dirty="0">
                <a:solidFill>
                  <a:schemeClr val="tx1"/>
                </a:solidFill>
              </a:rPr>
              <a:t>inversely </a:t>
            </a:r>
            <a:r>
              <a:rPr lang="en-US" sz="3400" dirty="0">
                <a:solidFill>
                  <a:schemeClr val="tx1"/>
                </a:solidFill>
              </a:rPr>
              <a:t>proportional</a:t>
            </a:r>
          </a:p>
          <a:p>
            <a:pPr marL="0" indent="0">
              <a:buNone/>
            </a:pPr>
            <a:endParaRPr lang="en-US" sz="1400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cs typeface="Arial"/>
              </a:rPr>
              <a:t>At constant 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temperature</a:t>
            </a:r>
            <a:r>
              <a:rPr lang="en-US" sz="3200" dirty="0">
                <a:solidFill>
                  <a:srgbClr val="FF0000"/>
                </a:solidFill>
                <a:cs typeface="Arial"/>
              </a:rPr>
              <a:t>, 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if pressure of a gas is </a:t>
            </a:r>
            <a:r>
              <a:rPr lang="en-US" sz="3200" b="1" dirty="0">
                <a:solidFill>
                  <a:srgbClr val="000000"/>
                </a:solidFill>
                <a:cs typeface="Arial"/>
              </a:rPr>
              <a:t>increased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, then volume of a gas 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decreases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90CC41-37CC-1947-A017-5F001538C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625" y="2057782"/>
            <a:ext cx="3762375" cy="432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065AB-137D-AC4A-BB9D-86FF77433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513" y="286603"/>
            <a:ext cx="10772775" cy="1450757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What is Boyle’s  Law?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6ECF8-E6A6-BA4E-B1D4-D2D04273A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4" y="2108201"/>
            <a:ext cx="7986712" cy="394969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chemeClr val="tx1"/>
                </a:solidFill>
              </a:rPr>
              <a:t>The relationship between volume and pressure is </a:t>
            </a:r>
            <a:r>
              <a:rPr lang="en-US" sz="3400" b="1" dirty="0">
                <a:solidFill>
                  <a:schemeClr val="tx1"/>
                </a:solidFill>
              </a:rPr>
              <a:t>inversely </a:t>
            </a:r>
            <a:r>
              <a:rPr lang="en-US" sz="3400" dirty="0">
                <a:solidFill>
                  <a:schemeClr val="tx1"/>
                </a:solidFill>
              </a:rPr>
              <a:t>proportional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cs typeface="Arial"/>
              </a:rPr>
              <a:t>At constant</a:t>
            </a:r>
            <a:r>
              <a:rPr lang="en-US" sz="3200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temperature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, if pressure of a gas is </a:t>
            </a:r>
            <a:r>
              <a:rPr lang="en-US" sz="3200" b="1" dirty="0">
                <a:solidFill>
                  <a:srgbClr val="000000"/>
                </a:solidFill>
                <a:cs typeface="Arial"/>
              </a:rPr>
              <a:t>decreased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, then volume of a gas</a:t>
            </a:r>
            <a:r>
              <a:rPr lang="en-US" sz="3200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increases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90CC41-37CC-1947-A017-5F001538C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625" y="2057782"/>
            <a:ext cx="3762375" cy="432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40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065AB-137D-AC4A-BB9D-86FF77433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513" y="286603"/>
            <a:ext cx="10772775" cy="1450757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Marshmallow Demonstration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29D5DD-E0F9-FC4D-B15F-3A25A256E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7540" y="158271"/>
            <a:ext cx="2376263" cy="1707419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6CDF5EE0-71E3-4047-89F2-20B893A385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85"/>
          <a:stretch/>
        </p:blipFill>
        <p:spPr bwMode="auto">
          <a:xfrm>
            <a:off x="709612" y="2116053"/>
            <a:ext cx="10772775" cy="397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Up Arrow 8">
            <a:extLst>
              <a:ext uri="{FF2B5EF4-FFF2-40B4-BE49-F238E27FC236}">
                <a16:creationId xmlns:a16="http://schemas.microsoft.com/office/drawing/2014/main" id="{9C81C1F4-DB1E-7A45-BCA2-DDE8271A2185}"/>
              </a:ext>
            </a:extLst>
          </p:cNvPr>
          <p:cNvSpPr/>
          <p:nvPr/>
        </p:nvSpPr>
        <p:spPr>
          <a:xfrm>
            <a:off x="4565137" y="4147117"/>
            <a:ext cx="139171" cy="400086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C0A678F2-85A6-C140-99E7-85561CF88D66}"/>
              </a:ext>
            </a:extLst>
          </p:cNvPr>
          <p:cNvSpPr/>
          <p:nvPr/>
        </p:nvSpPr>
        <p:spPr>
          <a:xfrm flipH="1" flipV="1">
            <a:off x="4374820" y="4934673"/>
            <a:ext cx="152400" cy="473822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A636A283-03A7-F74A-82BA-DE13B2CE466F}"/>
              </a:ext>
            </a:extLst>
          </p:cNvPr>
          <p:cNvSpPr/>
          <p:nvPr/>
        </p:nvSpPr>
        <p:spPr>
          <a:xfrm flipH="1" flipV="1">
            <a:off x="10310914" y="4147117"/>
            <a:ext cx="152400" cy="473822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3F5B9FCB-42A0-6149-BB82-646CD48A6C18}"/>
              </a:ext>
            </a:extLst>
          </p:cNvPr>
          <p:cNvSpPr/>
          <p:nvPr/>
        </p:nvSpPr>
        <p:spPr>
          <a:xfrm>
            <a:off x="10059293" y="4934673"/>
            <a:ext cx="139171" cy="400086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05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065AB-137D-AC4A-BB9D-86FF77433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513" y="286603"/>
            <a:ext cx="10772775" cy="1450757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Marshmallow Demonstration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29D5DD-E0F9-FC4D-B15F-3A25A256E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7540" y="158271"/>
            <a:ext cx="2376263" cy="1707419"/>
          </a:xfrm>
          <a:prstGeom prst="rect">
            <a:avLst/>
          </a:prstGeom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1A29CBE8-8B5D-BC4E-9CD3-254D0E57AC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31"/>
          <a:stretch/>
        </p:blipFill>
        <p:spPr bwMode="auto">
          <a:xfrm>
            <a:off x="878319" y="2144233"/>
            <a:ext cx="11058530" cy="348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Up Arrow 14">
            <a:extLst>
              <a:ext uri="{FF2B5EF4-FFF2-40B4-BE49-F238E27FC236}">
                <a16:creationId xmlns:a16="http://schemas.microsoft.com/office/drawing/2014/main" id="{99E956CD-4415-4047-840C-5F18E05BEC01}"/>
              </a:ext>
            </a:extLst>
          </p:cNvPr>
          <p:cNvSpPr/>
          <p:nvPr/>
        </p:nvSpPr>
        <p:spPr>
          <a:xfrm flipH="1" flipV="1">
            <a:off x="1692942" y="4088350"/>
            <a:ext cx="152400" cy="430719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 Arrow 15">
            <a:extLst>
              <a:ext uri="{FF2B5EF4-FFF2-40B4-BE49-F238E27FC236}">
                <a16:creationId xmlns:a16="http://schemas.microsoft.com/office/drawing/2014/main" id="{AAF914A5-2D20-024B-96B1-C49CC318EF64}"/>
              </a:ext>
            </a:extLst>
          </p:cNvPr>
          <p:cNvSpPr/>
          <p:nvPr/>
        </p:nvSpPr>
        <p:spPr>
          <a:xfrm>
            <a:off x="7597635" y="4184239"/>
            <a:ext cx="139171" cy="400086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27FFFE-006B-B54B-B22E-FE90DA29E859}"/>
              </a:ext>
            </a:extLst>
          </p:cNvPr>
          <p:cNvSpPr txBox="1"/>
          <p:nvPr/>
        </p:nvSpPr>
        <p:spPr>
          <a:xfrm>
            <a:off x="3994189" y="4694406"/>
            <a:ext cx="1200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grow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D1BFC0-8340-4744-BCE0-414ECE6097D7}"/>
              </a:ext>
            </a:extLst>
          </p:cNvPr>
          <p:cNvSpPr txBox="1"/>
          <p:nvPr/>
        </p:nvSpPr>
        <p:spPr>
          <a:xfrm>
            <a:off x="9707540" y="4694406"/>
            <a:ext cx="1200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shrink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43456" y="5635533"/>
            <a:ext cx="3202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-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If P </a:t>
            </a:r>
            <a:r>
              <a:rPr lang="en-US" sz="28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sz="2800" dirty="0" smtClean="0">
                <a:latin typeface="Arial"/>
                <a:ea typeface="Wingdings"/>
                <a:cs typeface="Arial"/>
                <a:sym typeface="Wingdings"/>
              </a:rPr>
              <a:t>then V </a:t>
            </a:r>
            <a:r>
              <a:rPr lang="en-US" sz="28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93517" y="5635533"/>
            <a:ext cx="3202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-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If P </a:t>
            </a:r>
            <a:r>
              <a:rPr lang="en-US" sz="28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2800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2800" dirty="0" smtClean="0">
                <a:latin typeface="Arial"/>
                <a:ea typeface="Wingdings"/>
                <a:cs typeface="Arial"/>
                <a:sym typeface="Wingdings"/>
              </a:rPr>
              <a:t>then V </a:t>
            </a:r>
            <a:r>
              <a:rPr lang="en-US" sz="28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4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1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065AB-137D-AC4A-BB9D-86FF77433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12" y="478909"/>
            <a:ext cx="10772775" cy="145075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Using Boyle’s Law,  explain what would  cause a  helium balloon to burst as it rises in the atmosphere?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BA88B9-1BF1-0945-A713-4390CF97D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5404527" cy="3760891"/>
          </a:xfrm>
        </p:spPr>
        <p:txBody>
          <a:bodyPr>
            <a:noAutofit/>
          </a:bodyPr>
          <a:lstStyle/>
          <a:p>
            <a:r>
              <a:rPr lang="en-US" sz="3600" i="1" dirty="0">
                <a:solidFill>
                  <a:schemeClr val="tx1"/>
                </a:solidFill>
              </a:rPr>
              <a:t>Decreasing outside pressure causes the helium inside the balloon to expand, which would stretch the balloon so much it would burst.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F0F734-F016-7245-BC9A-281045616B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91" r="32776"/>
          <a:stretch/>
        </p:blipFill>
        <p:spPr>
          <a:xfrm>
            <a:off x="6656164" y="2021115"/>
            <a:ext cx="5404527" cy="427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theme1.xml><?xml version="1.0" encoding="utf-8"?>
<a:theme xmlns:a="http://schemas.openxmlformats.org/drawingml/2006/main" name="RetrospectVTI">
  <a:themeElements>
    <a:clrScheme name="">
      <a:dk1>
        <a:srgbClr val="000000"/>
      </a:dk1>
      <a:lt1>
        <a:srgbClr val="FFFFFF"/>
      </a:lt1>
      <a:dk2>
        <a:srgbClr val="2E4124"/>
      </a:dk2>
      <a:lt2>
        <a:srgbClr val="F0ECEE"/>
      </a:lt2>
      <a:accent1>
        <a:srgbClr val="82AB8E"/>
      </a:accent1>
      <a:accent2>
        <a:srgbClr val="74AA9A"/>
      </a:accent2>
      <a:accent3>
        <a:srgbClr val="7FA9AE"/>
      </a:accent3>
      <a:accent4>
        <a:srgbClr val="7F9ABA"/>
      </a:accent4>
      <a:accent5>
        <a:srgbClr val="9698C6"/>
      </a:accent5>
      <a:accent6>
        <a:srgbClr val="957FBA"/>
      </a:accent6>
      <a:hlink>
        <a:srgbClr val="B2709F"/>
      </a:hlink>
      <a:folHlink>
        <a:srgbClr val="878787"/>
      </a:folHlink>
    </a:clrScheme>
    <a:fontScheme name="Retrospect">
      <a:majorFont>
        <a:latin typeface="Avenir Next LT Pro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venir Next LT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375</Words>
  <Application>Microsoft Office PowerPoint</Application>
  <PresentationFormat>Widescreen</PresentationFormat>
  <Paragraphs>44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Avenir Next LT Pro</vt:lpstr>
      <vt:lpstr>Avenir Next LT Pro Light</vt:lpstr>
      <vt:lpstr>Calibri</vt:lpstr>
      <vt:lpstr>Wingdings</vt:lpstr>
      <vt:lpstr>RetrospectVTI</vt:lpstr>
      <vt:lpstr>2-3:  Gas Behavior</vt:lpstr>
      <vt:lpstr>What influences the volume of a gas?</vt:lpstr>
      <vt:lpstr>2 variables influence gas volume</vt:lpstr>
      <vt:lpstr>2 variables influence gas volume</vt:lpstr>
      <vt:lpstr>What is Boyle’s  Law?</vt:lpstr>
      <vt:lpstr>What is Boyle’s  Law?</vt:lpstr>
      <vt:lpstr>Marshmallow Demonstration</vt:lpstr>
      <vt:lpstr>Marshmallow Demonstration</vt:lpstr>
      <vt:lpstr>Using Boyle’s Law,  explain what would  cause a  helium balloon to burst as it rises in the atmosphere?</vt:lpstr>
      <vt:lpstr>What is the Relationship between  Pressure and Temperature?</vt:lpstr>
      <vt:lpstr>What is the Relationship between  Pressure and Temperature?</vt:lpstr>
      <vt:lpstr>Why should people check the air pressure in their tires in winter?</vt:lpstr>
      <vt:lpstr>What is Charles’s Law?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2-2:  Gas Behavior</dc:title>
  <dc:creator>Stacey Falk</dc:creator>
  <cp:lastModifiedBy>Stacey Falk</cp:lastModifiedBy>
  <cp:revision>12</cp:revision>
  <dcterms:created xsi:type="dcterms:W3CDTF">2019-10-17T12:56:09Z</dcterms:created>
  <dcterms:modified xsi:type="dcterms:W3CDTF">2019-10-17T15:44:13Z</dcterms:modified>
</cp:coreProperties>
</file>